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69" r:id="rId4"/>
    <p:sldId id="258" r:id="rId5"/>
    <p:sldId id="259" r:id="rId6"/>
    <p:sldId id="260" r:id="rId7"/>
    <p:sldId id="261" r:id="rId8"/>
    <p:sldId id="267"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448" autoAdjust="0"/>
    <p:restoredTop sz="94660"/>
  </p:normalViewPr>
  <p:slideViewPr>
    <p:cSldViewPr snapToGrid="0">
      <p:cViewPr>
        <p:scale>
          <a:sx n="80" d="100"/>
          <a:sy n="80" d="100"/>
        </p:scale>
        <p:origin x="-726" y="-33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DBA69-6CC8-4384-8F49-EBC5043AD60D}" type="datetimeFigureOut">
              <a:rPr lang="en-US" smtClean="0"/>
              <a:pPr/>
              <a:t>8/4/2020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B378B-C5B2-475B-AC60-85D2F1B5C2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6E380E-FA4E-4A01-B9EC-77904B82D728}" type="datetimeFigureOut">
              <a:rPr lang="en-US" smtClean="0"/>
              <a:pPr/>
              <a:t>8/4/2020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E70F14C-FFE0-4085-8EE3-B125B11F90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0F14C-FFE0-4085-8EE3-B125B11F90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0F14C-FFE0-4085-8EE3-B125B11F90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0F14C-FFE0-4085-8EE3-B125B11F9017}"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E70F14C-FFE0-4085-8EE3-B125B11F9017}" type="slidenum">
              <a:rPr lang="en-US" smtClean="0"/>
              <a:pPr/>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70F14C-FFE0-4085-8EE3-B125B11F9017}"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E70F14C-FFE0-4085-8EE3-B125B11F90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E70F14C-FFE0-4085-8EE3-B125B11F9017}"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6E380E-FA4E-4A01-B9EC-77904B82D728}" type="datetimeFigureOut">
              <a:rPr lang="en-US" smtClean="0"/>
              <a:pPr/>
              <a:t>8/4/2020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E70F14C-FFE0-4085-8EE3-B125B11F90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8D6E380E-FA4E-4A01-B9EC-77904B82D728}" type="datetimeFigureOut">
              <a:rPr lang="en-US" smtClean="0"/>
              <a:pPr/>
              <a:t>8/4/2020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E70F14C-FFE0-4085-8EE3-B125B11F901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6E380E-FA4E-4A01-B9EC-77904B82D728}" type="datetimeFigureOut">
              <a:rPr lang="en-US" smtClean="0"/>
              <a:pPr/>
              <a:t>8/4/2020</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E70F14C-FFE0-4085-8EE3-B125B11F9017}" type="slidenum">
              <a:rPr lang="en-US" smtClean="0"/>
              <a:pPr/>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D6E380E-FA4E-4A01-B9EC-77904B82D728}" type="datetimeFigureOut">
              <a:rPr lang="en-US" smtClean="0"/>
              <a:pPr/>
              <a:t>8/4/2020</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EE70F14C-FFE0-4085-8EE3-B125B11F90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4.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jpeg"/><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5644607"/>
            <a:ext cx="1128156" cy="1213394"/>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
        <p:nvSpPr>
          <p:cNvPr id="6" name="Teardrop 5"/>
          <p:cNvSpPr/>
          <p:nvPr/>
        </p:nvSpPr>
        <p:spPr>
          <a:xfrm>
            <a:off x="0" y="0"/>
            <a:ext cx="8418786" cy="4904508"/>
          </a:xfrm>
          <a:custGeom>
            <a:avLst/>
            <a:gdLst>
              <a:gd name="connsiteX0" fmla="*/ 0 w 8047617"/>
              <a:gd name="connsiteY0" fmla="*/ 811370 h 1622740"/>
              <a:gd name="connsiteX1" fmla="*/ 4023809 w 8047617"/>
              <a:gd name="connsiteY1" fmla="*/ 0 h 1622740"/>
              <a:gd name="connsiteX2" fmla="*/ 8047617 w 8047617"/>
              <a:gd name="connsiteY2" fmla="*/ 0 h 1622740"/>
              <a:gd name="connsiteX3" fmla="*/ 8047617 w 8047617"/>
              <a:gd name="connsiteY3" fmla="*/ 811370 h 1622740"/>
              <a:gd name="connsiteX4" fmla="*/ 4023808 w 8047617"/>
              <a:gd name="connsiteY4" fmla="*/ 1622740 h 1622740"/>
              <a:gd name="connsiteX5" fmla="*/ -1 w 8047617"/>
              <a:gd name="connsiteY5" fmla="*/ 811370 h 1622740"/>
              <a:gd name="connsiteX6" fmla="*/ 0 w 8047617"/>
              <a:gd name="connsiteY6" fmla="*/ 811370 h 1622740"/>
              <a:gd name="connsiteX0" fmla="*/ 1 w 8047618"/>
              <a:gd name="connsiteY0" fmla="*/ 811370 h 1622740"/>
              <a:gd name="connsiteX1" fmla="*/ 4023810 w 8047618"/>
              <a:gd name="connsiteY1" fmla="*/ 0 h 1622740"/>
              <a:gd name="connsiteX2" fmla="*/ 8047618 w 8047618"/>
              <a:gd name="connsiteY2" fmla="*/ 0 h 1622740"/>
              <a:gd name="connsiteX3" fmla="*/ 8021861 w 8047618"/>
              <a:gd name="connsiteY3" fmla="*/ 901523 h 1622740"/>
              <a:gd name="connsiteX4" fmla="*/ 4023809 w 8047618"/>
              <a:gd name="connsiteY4" fmla="*/ 1622740 h 1622740"/>
              <a:gd name="connsiteX5" fmla="*/ 0 w 8047618"/>
              <a:gd name="connsiteY5" fmla="*/ 811370 h 1622740"/>
              <a:gd name="connsiteX6" fmla="*/ 1 w 8047618"/>
              <a:gd name="connsiteY6" fmla="*/ 811370 h 162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47618" h="1622740">
                <a:moveTo>
                  <a:pt x="1" y="811370"/>
                </a:moveTo>
                <a:cubicBezTo>
                  <a:pt x="1" y="363263"/>
                  <a:pt x="1801522" y="0"/>
                  <a:pt x="4023810" y="0"/>
                </a:cubicBezTo>
                <a:lnTo>
                  <a:pt x="8047618" y="0"/>
                </a:lnTo>
                <a:cubicBezTo>
                  <a:pt x="8047618" y="270457"/>
                  <a:pt x="8021861" y="631066"/>
                  <a:pt x="8021861" y="901523"/>
                </a:cubicBezTo>
                <a:cubicBezTo>
                  <a:pt x="8021861" y="1349630"/>
                  <a:pt x="6246097" y="1622740"/>
                  <a:pt x="4023809" y="1622740"/>
                </a:cubicBezTo>
                <a:cubicBezTo>
                  <a:pt x="1801521" y="1622740"/>
                  <a:pt x="0" y="1259477"/>
                  <a:pt x="0" y="811370"/>
                </a:cubicBezTo>
                <a:lnTo>
                  <a:pt x="1" y="811370"/>
                </a:lnTo>
                <a:close/>
              </a:path>
            </a:pathLst>
          </a:custGeom>
          <a:solidFill>
            <a:schemeClr val="accent6">
              <a:lumMod val="50000"/>
              <a:alpha val="6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rgbClr val="FFFF00"/>
                </a:solidFill>
                <a:latin typeface="IranNastaliq" panose="02020505000000020003" pitchFamily="18" charset="0"/>
                <a:cs typeface="IranNastaliq" panose="02020505000000020003" pitchFamily="18" charset="0"/>
              </a:rPr>
              <a:t>بیست و شش مرداد سالروز بازگشت آزادگان سرافراز</a:t>
            </a:r>
            <a:r>
              <a:rPr lang="fa-IR" sz="2800" b="1" dirty="0" smtClean="0">
                <a:solidFill>
                  <a:schemeClr val="accent6">
                    <a:lumMod val="20000"/>
                    <a:lumOff val="80000"/>
                  </a:schemeClr>
                </a:solidFill>
                <a:latin typeface="IranNastaliq" panose="02020505000000020003" pitchFamily="18" charset="0"/>
                <a:cs typeface="IranNastaliq" panose="02020505000000020003" pitchFamily="18" charset="0"/>
              </a:rPr>
              <a:t/>
            </a:r>
            <a:br>
              <a:rPr lang="fa-IR" sz="2800" b="1" dirty="0" smtClean="0">
                <a:solidFill>
                  <a:schemeClr val="accent6">
                    <a:lumMod val="20000"/>
                    <a:lumOff val="80000"/>
                  </a:schemeClr>
                </a:solidFill>
                <a:latin typeface="IranNastaliq" panose="02020505000000020003" pitchFamily="18" charset="0"/>
                <a:cs typeface="IranNastaliq" panose="02020505000000020003" pitchFamily="18" charset="0"/>
              </a:rPr>
            </a:br>
            <a:r>
              <a:rPr lang="fa-IR" sz="2400" b="1" dirty="0" smtClean="0">
                <a:solidFill>
                  <a:srgbClr val="FFFF00"/>
                </a:solidFill>
                <a:latin typeface="IranNastaliq" panose="02020505000000020003" pitchFamily="18" charset="0"/>
                <a:cs typeface="IranNastaliq" panose="02020505000000020003" pitchFamily="18" charset="0"/>
              </a:rPr>
              <a:t>  به کشور</a:t>
            </a:r>
            <a:endParaRPr lang="fa-IR" sz="3600" b="1" dirty="0" smtClean="0">
              <a:solidFill>
                <a:schemeClr val="accent6">
                  <a:lumMod val="20000"/>
                  <a:lumOff val="80000"/>
                </a:schemeClr>
              </a:solidFill>
              <a:latin typeface="IranNastaliq" panose="02020505000000020003" pitchFamily="18" charset="0"/>
              <a:cs typeface="IranNastaliq" panose="02020505000000020003" pitchFamily="18" charset="0"/>
            </a:endParaRPr>
          </a:p>
          <a:p>
            <a:pPr algn="ctr" rtl="1"/>
            <a:r>
              <a:rPr lang="en-US" sz="2400" b="1" dirty="0" smtClean="0">
                <a:solidFill>
                  <a:srgbClr val="FF0000"/>
                </a:solidFill>
                <a:latin typeface="IranNastaliq" panose="02020505000000020003" pitchFamily="18" charset="0"/>
                <a:cs typeface="IranNastaliq" panose="02020505000000020003" pitchFamily="18" charset="0"/>
              </a:rPr>
              <a:t/>
            </a:r>
            <a:br>
              <a:rPr lang="en-US" sz="2400" b="1" dirty="0" smtClean="0">
                <a:solidFill>
                  <a:srgbClr val="FF0000"/>
                </a:solidFill>
                <a:latin typeface="IranNastaliq" panose="02020505000000020003" pitchFamily="18" charset="0"/>
                <a:cs typeface="IranNastaliq" panose="02020505000000020003" pitchFamily="18" charset="0"/>
              </a:rPr>
            </a:br>
            <a:r>
              <a:rPr lang="fa-IR" sz="2400" b="1" dirty="0" smtClean="0">
                <a:solidFill>
                  <a:srgbClr val="FF0000"/>
                </a:solidFill>
                <a:latin typeface="IranNastaliq" panose="02020505000000020003" pitchFamily="18" charset="0"/>
                <a:cs typeface="IranNastaliq" panose="02020505000000020003" pitchFamily="18" charset="0"/>
              </a:rPr>
              <a:t>  بنیادشهیدوامورایثارگ</a:t>
            </a:r>
            <a:r>
              <a:rPr lang="fa-IR" sz="2000" b="1" dirty="0" smtClean="0">
                <a:solidFill>
                  <a:srgbClr val="FF0000"/>
                </a:solidFill>
                <a:latin typeface="IranNastaliq" panose="02020505000000020003" pitchFamily="18" charset="0"/>
                <a:cs typeface="IranNastaliq" panose="02020505000000020003" pitchFamily="18" charset="0"/>
              </a:rPr>
              <a:t>ران استان کرمان</a:t>
            </a:r>
            <a:endParaRPr lang="en-US" sz="2000" b="1" dirty="0" smtClean="0">
              <a:solidFill>
                <a:srgbClr val="FF0000"/>
              </a:solidFill>
              <a:latin typeface="IranNastaliq" panose="02020505000000020003" pitchFamily="18" charset="0"/>
              <a:cs typeface="IranNastaliq" panose="02020505000000020003" pitchFamily="18" charset="0"/>
            </a:endParaRPr>
          </a:p>
          <a:p>
            <a:pPr algn="ctr" rtl="1"/>
            <a:r>
              <a:rPr lang="fa-IR" sz="2000" b="1" dirty="0" smtClean="0">
                <a:solidFill>
                  <a:srgbClr val="7030A0"/>
                </a:solidFill>
                <a:latin typeface="IranNastaliq" panose="02020505000000020003" pitchFamily="18" charset="0"/>
                <a:cs typeface="IranNastaliq" panose="02020505000000020003" pitchFamily="18" charset="0"/>
              </a:rPr>
              <a:t>مروری برخاطرات آزادگان درطول اسارت</a:t>
            </a:r>
            <a: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t/>
            </a:r>
            <a:b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br>
            <a:r>
              <a:rPr lang="fa-IR" sz="2800" b="1" dirty="0" smtClean="0">
                <a:solidFill>
                  <a:schemeClr val="accent6">
                    <a:lumMod val="20000"/>
                    <a:lumOff val="80000"/>
                  </a:schemeClr>
                </a:solidFill>
                <a:latin typeface="IranNastaliq" panose="02020505000000020003" pitchFamily="18" charset="0"/>
                <a:cs typeface="IranNastaliq" panose="02020505000000020003" pitchFamily="18" charset="0"/>
              </a:rPr>
              <a:t>    معاونت فرهنگی آموزشی  </a:t>
            </a:r>
            <a: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t/>
            </a:r>
            <a:b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br>
            <a: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t>  </a:t>
            </a:r>
            <a:b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br>
            <a:r>
              <a:rPr lang="fa-IR" sz="2000" b="1" dirty="0" smtClean="0">
                <a:solidFill>
                  <a:schemeClr val="accent6">
                    <a:lumMod val="20000"/>
                    <a:lumOff val="80000"/>
                  </a:schemeClr>
                </a:solidFill>
                <a:latin typeface="IranNastaliq" panose="02020505000000020003" pitchFamily="18" charset="0"/>
                <a:cs typeface="IranNastaliq" panose="02020505000000020003" pitchFamily="18" charset="0"/>
              </a:rPr>
              <a:t>    </a:t>
            </a:r>
            <a:r>
              <a:rPr lang="fa-IR" sz="2400" b="1" dirty="0" smtClean="0">
                <a:solidFill>
                  <a:schemeClr val="accent6">
                    <a:lumMod val="20000"/>
                    <a:lumOff val="80000"/>
                  </a:schemeClr>
                </a:solidFill>
                <a:latin typeface="IranNastaliq" panose="02020505000000020003" pitchFamily="18" charset="0"/>
                <a:cs typeface="IranNastaliq" panose="02020505000000020003" pitchFamily="18" charset="0"/>
              </a:rPr>
              <a:t> </a:t>
            </a:r>
            <a:r>
              <a:rPr lang="fa-IR" sz="2400" b="1" dirty="0" smtClean="0">
                <a:solidFill>
                  <a:srgbClr val="FFFF00"/>
                </a:solidFill>
                <a:latin typeface="IranNastaliq" panose="02020505000000020003" pitchFamily="18" charset="0"/>
                <a:cs typeface="IranNastaliq" panose="02020505000000020003" pitchFamily="18" charset="0"/>
              </a:rPr>
              <a:t>اداره امورفرهنگی وتبلیغات </a:t>
            </a:r>
            <a:br>
              <a:rPr lang="fa-IR" sz="2400" b="1" dirty="0" smtClean="0">
                <a:solidFill>
                  <a:srgbClr val="FFFF00"/>
                </a:solidFill>
                <a:latin typeface="IranNastaliq" panose="02020505000000020003" pitchFamily="18" charset="0"/>
                <a:cs typeface="IranNastaliq" panose="02020505000000020003" pitchFamily="18" charset="0"/>
              </a:rPr>
            </a:br>
            <a:r>
              <a:rPr lang="fa-IR" sz="2400" b="1" dirty="0" smtClean="0">
                <a:solidFill>
                  <a:srgbClr val="FFFF00"/>
                </a:solidFill>
                <a:latin typeface="IranNastaliq" panose="02020505000000020003" pitchFamily="18" charset="0"/>
                <a:cs typeface="IranNastaliq" panose="02020505000000020003" pitchFamily="18" charset="0"/>
              </a:rPr>
              <a:t>1399                  </a:t>
            </a:r>
            <a:r>
              <a:rPr lang="fa-IR" sz="2400" b="1" dirty="0" smtClean="0">
                <a:solidFill>
                  <a:schemeClr val="accent6">
                    <a:lumMod val="20000"/>
                    <a:lumOff val="80000"/>
                  </a:schemeClr>
                </a:solidFill>
                <a:latin typeface="IranNastaliq" panose="02020505000000020003" pitchFamily="18" charset="0"/>
                <a:cs typeface="IranNastaliq" panose="02020505000000020003" pitchFamily="18" charset="0"/>
              </a:rPr>
              <a:t/>
            </a:r>
            <a:br>
              <a:rPr lang="fa-IR" sz="2400" b="1" dirty="0" smtClean="0">
                <a:solidFill>
                  <a:schemeClr val="accent6">
                    <a:lumMod val="20000"/>
                    <a:lumOff val="80000"/>
                  </a:schemeClr>
                </a:solidFill>
                <a:latin typeface="IranNastaliq" panose="02020505000000020003" pitchFamily="18" charset="0"/>
                <a:cs typeface="IranNastaliq" panose="02020505000000020003" pitchFamily="18" charset="0"/>
              </a:rPr>
            </a:br>
            <a:endParaRPr lang="en-US" sz="2400" b="1" dirty="0">
              <a:solidFill>
                <a:schemeClr val="accent6">
                  <a:lumMod val="20000"/>
                  <a:lumOff val="80000"/>
                </a:schemeClr>
              </a:solidFill>
              <a:latin typeface="IranNastaliq" panose="02020505000000020003" pitchFamily="18" charset="0"/>
              <a:cs typeface="IranNastaliq" panose="02020505000000020003" pitchFamily="18" charset="0"/>
            </a:endParaRPr>
          </a:p>
        </p:txBody>
      </p:sp>
      <p:pic>
        <p:nvPicPr>
          <p:cNvPr id="7" name="Picture 2" descr="C:\Users\1286695937\Pictures\Page1.jpg"/>
          <p:cNvPicPr>
            <a:picLocks noChangeAspect="1" noChangeArrowheads="1"/>
          </p:cNvPicPr>
          <p:nvPr/>
        </p:nvPicPr>
        <p:blipFill>
          <a:blip r:embed="rId3"/>
          <a:srcRect/>
          <a:stretch>
            <a:fillRect/>
          </a:stretch>
        </p:blipFill>
        <p:spPr bwMode="auto">
          <a:xfrm>
            <a:off x="6842909" y="4133850"/>
            <a:ext cx="4743450" cy="2724150"/>
          </a:xfrm>
          <a:prstGeom prst="rect">
            <a:avLst/>
          </a:prstGeom>
          <a:noFill/>
        </p:spPr>
      </p:pic>
      <p:sp>
        <p:nvSpPr>
          <p:cNvPr id="8" name="Cloud Callout 7"/>
          <p:cNvSpPr/>
          <p:nvPr/>
        </p:nvSpPr>
        <p:spPr>
          <a:xfrm>
            <a:off x="9108374" y="0"/>
            <a:ext cx="3083626" cy="371475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Titr" pitchFamily="2" charset="-78"/>
              </a:rPr>
              <a:t/>
            </a:r>
            <a:b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Titr" pitchFamily="2" charset="-78"/>
              </a:rPr>
            </a:br>
            <a: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Titr" pitchFamily="2" charset="-78"/>
              </a:rPr>
              <a:t/>
            </a:r>
            <a:br>
              <a:rPr lang="en-US"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Titr" pitchFamily="2" charset="-78"/>
              </a:rPr>
            </a:br>
            <a:r>
              <a:rPr lang="fa-IR"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rPr>
              <a:t>امام خمینی“ره“</a:t>
            </a:r>
            <a:endParaRPr lang="fa-IR"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cs typeface="B Titr" pitchFamily="2" charset="-78"/>
            </a:endParaRPr>
          </a:p>
          <a:p>
            <a:pPr algn="ct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اگر روزی</a:t>
            </a:r>
            <a:r>
              <a:rPr lang="fa-I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 اسراءبرگشتند</a:t>
            </a: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 و من </a:t>
            </a:r>
            <a:r>
              <a:rPr lang="fa-I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نبودم</a:t>
            </a: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 درود مرا بـه </a:t>
            </a:r>
            <a:r>
              <a:rPr lang="fa-I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آن</a:t>
            </a: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ها برسانید</a:t>
            </a:r>
            <a:r>
              <a:rPr lang="fa-I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و</a:t>
            </a: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 بگویید</a:t>
            </a:r>
            <a:r>
              <a:rPr lang="fa-IR"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خمینی</a:t>
            </a:r>
            <a:r>
              <a:rPr lang="ar-SA" sz="24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  در فکرتان بو</a:t>
            </a:r>
            <a:r>
              <a:rPr lang="ar-SA" sz="2000" b="1"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cs typeface="B Titr" pitchFamily="2" charset="-78"/>
              </a:rPr>
              <a:t>د</a:t>
            </a:r>
            <a:endParaRPr lang="en-US" sz="2000" dirty="0">
              <a:solidFill>
                <a:schemeClr val="tx1"/>
              </a:solidFill>
            </a:endParaRPr>
          </a:p>
        </p:txBody>
      </p:sp>
      <p:pic>
        <p:nvPicPr>
          <p:cNvPr id="9" name="Picture 2" descr="C:\Users\1286695937\Desktop\IMG-20200803-WA0002.jpg"/>
          <p:cNvPicPr>
            <a:picLocks noChangeAspect="1" noChangeArrowheads="1"/>
          </p:cNvPicPr>
          <p:nvPr/>
        </p:nvPicPr>
        <p:blipFill>
          <a:blip r:embed="rId4"/>
          <a:srcRect/>
          <a:stretch>
            <a:fillRect/>
          </a:stretch>
        </p:blipFill>
        <p:spPr bwMode="auto">
          <a:xfrm>
            <a:off x="11649694" y="6044540"/>
            <a:ext cx="542306" cy="813460"/>
          </a:xfrm>
          <a:prstGeom prst="rect">
            <a:avLst/>
          </a:prstGeom>
          <a:noFill/>
        </p:spPr>
      </p:pic>
    </p:spTree>
    <p:extLst>
      <p:ext uri="{BB962C8B-B14F-4D97-AF65-F5344CB8AC3E}">
        <p14:creationId xmlns="" xmlns:p14="http://schemas.microsoft.com/office/powerpoint/2010/main" val="4279050401"/>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286695937\Desktop\بازگشت آزادگان\20.jpg"/>
          <p:cNvPicPr>
            <a:picLocks noChangeAspect="1" noChangeArrowheads="1"/>
          </p:cNvPicPr>
          <p:nvPr/>
        </p:nvPicPr>
        <p:blipFill>
          <a:blip r:embed="rId2"/>
          <a:srcRect/>
          <a:stretch>
            <a:fillRect/>
          </a:stretch>
        </p:blipFill>
        <p:spPr bwMode="auto">
          <a:xfrm>
            <a:off x="8336478" y="142504"/>
            <a:ext cx="3855522" cy="5153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Vertical Scroll 5"/>
          <p:cNvSpPr/>
          <p:nvPr/>
        </p:nvSpPr>
        <p:spPr>
          <a:xfrm>
            <a:off x="3716977" y="0"/>
            <a:ext cx="4797631"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r" rtl="1"/>
            <a:endParaRPr lang="fa-IR" sz="1600" dirty="0" smtClean="0">
              <a:solidFill>
                <a:srgbClr val="FF0000"/>
              </a:solidFill>
              <a:cs typeface="B Titr" pitchFamily="2" charset="-78"/>
            </a:endParaRPr>
          </a:p>
          <a:p>
            <a:pPr algn="ctr" rtl="1"/>
            <a:endParaRPr lang="fa-IR" sz="1600" dirty="0" smtClean="0">
              <a:solidFill>
                <a:srgbClr val="FF0000"/>
              </a:solidFill>
              <a:cs typeface="B Titr" pitchFamily="2" charset="-78"/>
            </a:endParaRPr>
          </a:p>
          <a:p>
            <a:pPr algn="ctr" rtl="1"/>
            <a:r>
              <a:rPr lang="fa-IR" sz="1600" dirty="0" smtClean="0">
                <a:solidFill>
                  <a:srgbClr val="FF0000"/>
                </a:solidFill>
                <a:cs typeface="B Titr" pitchFamily="2" charset="-78"/>
              </a:rPr>
              <a:t>مهریه حضرت زهراسلام الله علیها</a:t>
            </a:r>
          </a:p>
          <a:p>
            <a:pPr algn="ctr" rtl="1"/>
            <a:r>
              <a:rPr lang="fa-IR" sz="1600" dirty="0" smtClean="0">
                <a:solidFill>
                  <a:schemeClr val="tx1"/>
                </a:solidFill>
                <a:cs typeface="B Nazanin" pitchFamily="2" charset="-78"/>
              </a:rPr>
              <a:t>جعفر </a:t>
            </a:r>
            <a:r>
              <a:rPr lang="fa-IR" dirty="0" smtClean="0">
                <a:solidFill>
                  <a:schemeClr val="tx1"/>
                </a:solidFill>
                <a:cs typeface="B Nazanin" pitchFamily="2" charset="-78"/>
              </a:rPr>
              <a:t>در جواب </a:t>
            </a:r>
            <a:r>
              <a:rPr lang="fa-IR" dirty="0" smtClean="0">
                <a:solidFill>
                  <a:schemeClr val="tx1"/>
                </a:solidFill>
              </a:rPr>
              <a:t>سؤال ستوان حمید که پرسیده بود، شماایرانی ها چه طور در آن سرمای </a:t>
            </a:r>
            <a:r>
              <a:rPr lang="fa-IR" dirty="0" smtClean="0"/>
              <a:t>زمستان از اروند رود گذشتیدو به فاو رسیدید، گفته بود: از خدا و اهل بیت(ع) کمک خواستیم جعفر از غواصان عملیات والفجر هشت صحبت کرد.ستوان حمید که اززمستان سال 64 خاطرات تلخی داشت،جعفر را سؤال پیچ کرده بود. جعفر به ستوان حمیدکه دلش می خواست ازآن سوی خاکریزها و آن چه آن شب درآب های اروندگذشته بودن</a:t>
            </a:r>
            <a:r>
              <a:rPr lang="fa-IR" dirty="0" smtClean="0">
                <a:solidFill>
                  <a:schemeClr val="tx1"/>
                </a:solidFill>
              </a:rPr>
              <a:t>بداند،گفت</a:t>
            </a:r>
            <a:r>
              <a:rPr lang="fa-IR" sz="2800" dirty="0" smtClean="0">
                <a:solidFill>
                  <a:schemeClr val="tx1"/>
                </a:solidFill>
              </a:rPr>
              <a:t>: </a:t>
            </a:r>
            <a:r>
              <a:rPr lang="fa-IR" dirty="0" smtClean="0">
                <a:solidFill>
                  <a:schemeClr val="tx1"/>
                </a:solidFill>
              </a:rPr>
              <a:t>سیدی،</a:t>
            </a:r>
            <a:r>
              <a:rPr lang="fa-IR" dirty="0" smtClean="0">
                <a:solidFill>
                  <a:srgbClr val="7030A0"/>
                </a:solidFill>
                <a:cs typeface="B Titr" pitchFamily="2" charset="-78"/>
              </a:rPr>
              <a:t>وقتی قاسم سلیمانی فرمانده لشکر 41 ثارالله، غواصان بسیجی رو تو اون سرما کنارآب اروند جمع می کنه، به بچه های  غواص می  گه:</a:t>
            </a:r>
          </a:p>
          <a:p>
            <a:pPr algn="ctr" rtl="1"/>
            <a:r>
              <a:rPr lang="fa-IR" dirty="0" smtClean="0">
                <a:solidFill>
                  <a:srgbClr val="FF0000"/>
                </a:solidFill>
                <a:latin typeface="AP Yekan black" pitchFamily="2" charset="-78"/>
                <a:cs typeface="AP Yekan black" pitchFamily="2" charset="-78"/>
              </a:rPr>
              <a:t>این آب رومی بینید، این آب مهریۀ فاطمه زهرا(س)است. خدارو به حق مهریۀ حضرت فاطمه (س) قسم بدید که امشب از این آب بگذرید و دل امام رو شاد کنید.حالا می خوای فاطمه (س)کمکتون نکنه؟</a:t>
            </a:r>
          </a:p>
          <a:p>
            <a:pPr algn="ctr" rtl="1"/>
            <a:endParaRPr lang="fa-IR" dirty="0" smtClean="0">
              <a:solidFill>
                <a:srgbClr val="FF0000"/>
              </a:solidFill>
              <a:latin typeface="AP Yekan black" pitchFamily="2" charset="-78"/>
              <a:cs typeface="AP Yekan black" pitchFamily="2" charset="-78"/>
            </a:endParaRPr>
          </a:p>
          <a:p>
            <a:pPr algn="ctr" rtl="1"/>
            <a:endParaRPr lang="fa-IR" dirty="0" smtClean="0">
              <a:solidFill>
                <a:srgbClr val="FF0000"/>
              </a:solidFill>
              <a:latin typeface="AP Yekan black" pitchFamily="2" charset="-78"/>
              <a:cs typeface="AP Yekan black" pitchFamily="2" charset="-78"/>
            </a:endParaRPr>
          </a:p>
        </p:txBody>
      </p:sp>
      <p:sp>
        <p:nvSpPr>
          <p:cNvPr id="7" name="Vertical Scroll 6"/>
          <p:cNvSpPr/>
          <p:nvPr/>
        </p:nvSpPr>
        <p:spPr>
          <a:xfrm>
            <a:off x="0" y="0"/>
            <a:ext cx="4251368"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r"/>
            <a:r>
              <a:rPr lang="fa-IR" dirty="0" smtClean="0"/>
              <a:t>ستوان حمید مبهوت سرش را به علامت تایید تکان می دادو به فکر فرو رفته بود.</a:t>
            </a:r>
          </a:p>
          <a:p>
            <a:pPr algn="r"/>
            <a:r>
              <a:rPr lang="fa-IR" sz="3200" dirty="0" smtClean="0">
                <a:cs typeface="B Titr" pitchFamily="2" charset="-78"/>
              </a:rPr>
              <a:t>جعفر ادامه دا</a:t>
            </a:r>
            <a:r>
              <a:rPr lang="fa-IR" sz="3200" dirty="0" smtClean="0">
                <a:solidFill>
                  <a:schemeClr val="tx1"/>
                </a:solidFill>
                <a:cs typeface="B Titr" pitchFamily="2" charset="-78"/>
              </a:rPr>
              <a:t>د</a:t>
            </a:r>
            <a:r>
              <a:rPr lang="fa-IR" sz="3600" dirty="0" smtClean="0">
                <a:solidFill>
                  <a:schemeClr val="tx1"/>
                </a:solidFill>
                <a:cs typeface="B Titr" pitchFamily="2" charset="-78"/>
              </a:rPr>
              <a:t>:</a:t>
            </a:r>
          </a:p>
          <a:p>
            <a:pPr algn="ctr" rtl="1"/>
            <a:r>
              <a:rPr lang="fa-IR" sz="3600" dirty="0" smtClean="0">
                <a:solidFill>
                  <a:srgbClr val="7030A0"/>
                </a:solidFill>
                <a:cs typeface="B Titr" pitchFamily="2" charset="-78"/>
              </a:rPr>
              <a:t>ما با عشق به      </a:t>
            </a:r>
            <a:r>
              <a:rPr lang="fa-IR" sz="3200" dirty="0" smtClean="0">
                <a:solidFill>
                  <a:srgbClr val="FF0000"/>
                </a:solidFill>
                <a:cs typeface="B Titr" pitchFamily="2" charset="-78"/>
              </a:rPr>
              <a:t>خدا و اهل بیت(ع)                                </a:t>
            </a:r>
            <a:r>
              <a:rPr lang="fa-IR" sz="3600" dirty="0" smtClean="0">
                <a:solidFill>
                  <a:srgbClr val="7030A0"/>
                </a:solidFill>
                <a:cs typeface="B Titr" pitchFamily="2" charset="-78"/>
              </a:rPr>
              <a:t>در جبهه با شما جنگیدیم و از اونا کمک خواستیم                    اماهمین </a:t>
            </a:r>
          </a:p>
          <a:p>
            <a:pPr algn="ctr" rtl="1"/>
            <a:r>
              <a:rPr lang="fa-IR" sz="3600" dirty="0" smtClean="0">
                <a:solidFill>
                  <a:srgbClr val="FF0000"/>
                </a:solidFill>
                <a:cs typeface="B Titr" pitchFamily="2" charset="-78"/>
              </a:rPr>
              <a:t>اهل بیت (ع) </a:t>
            </a:r>
          </a:p>
          <a:p>
            <a:pPr algn="r" rtl="1"/>
            <a:r>
              <a:rPr lang="fa-IR" sz="3600" dirty="0" smtClean="0">
                <a:solidFill>
                  <a:srgbClr val="7030A0"/>
                </a:solidFill>
                <a:cs typeface="B Titr" pitchFamily="2" charset="-78"/>
              </a:rPr>
              <a:t>تو کشور شما چقدر مظلومند.</a:t>
            </a:r>
            <a:endParaRPr lang="en-US" sz="3600" dirty="0">
              <a:solidFill>
                <a:srgbClr val="7030A0"/>
              </a:solidFill>
              <a:cs typeface="B Titr" pitchFamily="2" charset="-78"/>
            </a:endParaRPr>
          </a:p>
        </p:txBody>
      </p:sp>
      <p:pic>
        <p:nvPicPr>
          <p:cNvPr id="9" name="Picture 2" descr="C:\Users\1286695937\Desktop\IMG-20200803-WA0002.jpg"/>
          <p:cNvPicPr>
            <a:picLocks noChangeAspect="1" noChangeArrowheads="1"/>
          </p:cNvPicPr>
          <p:nvPr/>
        </p:nvPicPr>
        <p:blipFill>
          <a:blip r:embed="rId3"/>
          <a:srcRect/>
          <a:stretch>
            <a:fillRect/>
          </a:stretch>
        </p:blipFill>
        <p:spPr bwMode="auto">
          <a:xfrm>
            <a:off x="11412187" y="5902036"/>
            <a:ext cx="779812" cy="955963"/>
          </a:xfrm>
          <a:prstGeom prst="rect">
            <a:avLst/>
          </a:prstGeom>
          <a:noFill/>
        </p:spPr>
      </p:pic>
      <p:pic>
        <p:nvPicPr>
          <p:cNvPr id="10" name="Picture 9"/>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032664"/>
            <a:ext cx="687522" cy="825335"/>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Tree>
    <p:extLst>
      <p:ext uri="{BB962C8B-B14F-4D97-AF65-F5344CB8AC3E}">
        <p14:creationId xmlns="" xmlns:p14="http://schemas.microsoft.com/office/powerpoint/2010/main" val="2935917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Point Star 3"/>
          <p:cNvSpPr/>
          <p:nvPr/>
        </p:nvSpPr>
        <p:spPr>
          <a:xfrm>
            <a:off x="1033153" y="3728852"/>
            <a:ext cx="261257" cy="296883"/>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4-Point Star 4"/>
          <p:cNvSpPr/>
          <p:nvPr/>
        </p:nvSpPr>
        <p:spPr>
          <a:xfrm>
            <a:off x="1686296" y="3740727"/>
            <a:ext cx="273133" cy="28500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4-Point Star 5"/>
          <p:cNvSpPr/>
          <p:nvPr/>
        </p:nvSpPr>
        <p:spPr>
          <a:xfrm>
            <a:off x="2303813" y="3764478"/>
            <a:ext cx="213756" cy="237506"/>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4-Point Star 6"/>
          <p:cNvSpPr/>
          <p:nvPr/>
        </p:nvSpPr>
        <p:spPr>
          <a:xfrm>
            <a:off x="2814452" y="3716977"/>
            <a:ext cx="261257" cy="285007"/>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Vertical Scroll 8"/>
          <p:cNvSpPr/>
          <p:nvPr/>
        </p:nvSpPr>
        <p:spPr>
          <a:xfrm>
            <a:off x="3895107" y="0"/>
            <a:ext cx="4607625"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r"/>
            <a:endParaRPr lang="fa-IR" dirty="0" smtClean="0">
              <a:solidFill>
                <a:srgbClr val="FF0000"/>
              </a:solidFill>
              <a:cs typeface="B Titr" pitchFamily="2" charset="-78"/>
            </a:endParaRPr>
          </a:p>
          <a:p>
            <a:pPr algn="r"/>
            <a:endParaRPr lang="fa-IR" dirty="0" smtClean="0">
              <a:solidFill>
                <a:srgbClr val="FF0000"/>
              </a:solidFill>
              <a:cs typeface="B Titr" pitchFamily="2" charset="-78"/>
            </a:endParaRPr>
          </a:p>
          <a:p>
            <a:pPr algn="r"/>
            <a:endParaRPr lang="fa-IR" dirty="0" smtClean="0">
              <a:solidFill>
                <a:srgbClr val="FF0000"/>
              </a:solidFill>
              <a:cs typeface="B Titr" pitchFamily="2" charset="-78"/>
            </a:endParaRPr>
          </a:p>
          <a:p>
            <a:pPr algn="r"/>
            <a:endParaRPr lang="fa-IR" dirty="0" smtClean="0"/>
          </a:p>
          <a:p>
            <a:pPr algn="r"/>
            <a:endParaRPr lang="fa-IR" dirty="0" smtClean="0"/>
          </a:p>
          <a:p>
            <a:pPr algn="r"/>
            <a:endParaRPr lang="fa-IR" dirty="0" smtClean="0"/>
          </a:p>
          <a:p>
            <a:pPr algn="r"/>
            <a:endParaRPr lang="fa-IR" dirty="0" smtClean="0"/>
          </a:p>
          <a:p>
            <a:pPr algn="r"/>
            <a:r>
              <a:rPr lang="fa-IR" dirty="0" smtClean="0">
                <a:solidFill>
                  <a:srgbClr val="FF0000"/>
                </a:solidFill>
                <a:cs typeface="B Titr" pitchFamily="2" charset="-78"/>
              </a:rPr>
              <a:t>               </a:t>
            </a:r>
          </a:p>
          <a:p>
            <a:pPr algn="r"/>
            <a:endParaRPr lang="fa-IR" dirty="0" smtClean="0">
              <a:solidFill>
                <a:srgbClr val="FF0000"/>
              </a:solidFill>
              <a:cs typeface="B Titr" pitchFamily="2" charset="-78"/>
            </a:endParaRPr>
          </a:p>
          <a:p>
            <a:pPr algn="ctr"/>
            <a:r>
              <a:rPr lang="fa-IR" dirty="0" smtClean="0">
                <a:solidFill>
                  <a:srgbClr val="FF0000"/>
                </a:solidFill>
                <a:cs typeface="B Titr" pitchFamily="2" charset="-78"/>
              </a:rPr>
              <a:t>  سلطان پرواز..</a:t>
            </a:r>
            <a:r>
              <a:rPr lang="fa-IR" sz="1600" dirty="0" smtClean="0">
                <a:solidFill>
                  <a:srgbClr val="FF0000"/>
                </a:solidFill>
                <a:cs typeface="B Titr" pitchFamily="2" charset="-78"/>
              </a:rPr>
              <a:t>.</a:t>
            </a:r>
            <a:r>
              <a:rPr lang="fa-IR" dirty="0" smtClean="0"/>
              <a:t> </a:t>
            </a:r>
          </a:p>
          <a:p>
            <a:pPr algn="r"/>
            <a:r>
              <a:rPr lang="fa-IR" dirty="0" smtClean="0"/>
              <a:t>در آمریکا آموزش دیده بودو نفر اول دوره ی خلبانی شده بود، آمریکائی ها به او لقب </a:t>
            </a:r>
            <a:r>
              <a:rPr lang="fa-IR" dirty="0" smtClean="0">
                <a:solidFill>
                  <a:srgbClr val="FF0000"/>
                </a:solidFill>
                <a:cs typeface="B Titr" pitchFamily="2" charset="-78"/>
              </a:rPr>
              <a:t>سلطان پرواز </a:t>
            </a:r>
            <a:r>
              <a:rPr lang="fa-IR" dirty="0" smtClean="0"/>
              <a:t>را داده بودند... در زمان جنگ از تیزپروازان هوانیروز بود... آن روز بعد ازبمباران پادگان العقده هواپیماشو میزنن و </a:t>
            </a:r>
            <a:r>
              <a:rPr lang="fa-IR" dirty="0" smtClean="0">
                <a:solidFill>
                  <a:srgbClr val="FF0000"/>
                </a:solidFill>
                <a:cs typeface="B Titr" pitchFamily="2" charset="-78"/>
              </a:rPr>
              <a:t>علی</a:t>
            </a:r>
            <a:r>
              <a:rPr lang="fa-IR" dirty="0" smtClean="0"/>
              <a:t> اسیرمی شود. چون که نیروی هوایی ارتش جمهوری اسامی ایران در نخستین ماه جنگ ضربات مهلکی به ماشین جنگی عراق واردکرده بود،صدام ملعون دستور می دهد تا برای ایجاد ترس و وحشت توی دل خلبانان کشورمون دو ماشین جیپ از دو طرف، باطنا ب هایی که به بدن علی بسته بودند، بدنش رو دو نیم کنند بعدش هم نیمی از پیکر مطهرش را در نینوا و نیمه ی دیگرش را در موصل عراق دفن می کنند عراقیها تا سال ها این موضوع را علنی نکردند تا این که در </a:t>
            </a:r>
            <a:r>
              <a:rPr lang="fa-IR" dirty="0" smtClean="0">
                <a:solidFill>
                  <a:srgbClr val="FF0000"/>
                </a:solidFill>
                <a:cs typeface="B Titr" pitchFamily="2" charset="-78"/>
              </a:rPr>
              <a:t>خرداد 1370</a:t>
            </a:r>
            <a:r>
              <a:rPr lang="fa-IR" dirty="0" smtClean="0"/>
              <a:t> بر اساس گزار شهای عملیاتی و اطلاعاتی و اظهارات دیگر اسرای آزاد شده چگونگی به شهادت رسیدن</a:t>
            </a:r>
            <a:r>
              <a:rPr lang="fa-IR" dirty="0" smtClean="0">
                <a:solidFill>
                  <a:srgbClr val="FF0000"/>
                </a:solidFill>
                <a:cs typeface="B Titr" pitchFamily="2" charset="-78"/>
              </a:rPr>
              <a:t>خلبان علی اقبالی دوگاهه</a:t>
            </a:r>
            <a:r>
              <a:rPr lang="fa-IR" dirty="0" smtClean="0"/>
              <a:t> </a:t>
            </a:r>
          </a:p>
          <a:p>
            <a:pPr algn="r" rtl="1"/>
            <a:r>
              <a:rPr lang="fa-IR" dirty="0" smtClean="0"/>
              <a:t>                   </a:t>
            </a:r>
            <a:r>
              <a:rPr lang="fa-IR" dirty="0" smtClean="0">
                <a:cs typeface="B Titr" pitchFamily="2" charset="-78"/>
              </a:rPr>
              <a:t>فاش می شود.</a:t>
            </a:r>
          </a:p>
          <a:p>
            <a:pPr algn="r" rtl="1"/>
            <a:endParaRPr lang="fa-IR" dirty="0" smtClean="0"/>
          </a:p>
          <a:p>
            <a:pPr algn="r" rtl="1"/>
            <a:endParaRPr lang="fa-IR" dirty="0" smtClean="0"/>
          </a:p>
          <a:p>
            <a:pPr algn="r" rtl="1"/>
            <a:endParaRPr lang="fa-IR" dirty="0" smtClean="0"/>
          </a:p>
          <a:p>
            <a:pPr algn="r" rtl="1"/>
            <a:endParaRPr lang="fa-IR" dirty="0" smtClean="0"/>
          </a:p>
          <a:p>
            <a:pPr algn="r" rtl="1"/>
            <a:endParaRPr lang="fa-IR" dirty="0" smtClean="0">
              <a:solidFill>
                <a:srgbClr val="FF0000"/>
              </a:solidFill>
              <a:cs typeface="B Titr" pitchFamily="2" charset="-78"/>
            </a:endParaRPr>
          </a:p>
          <a:p>
            <a:pPr algn="ctr"/>
            <a:endParaRPr lang="fa-IR" sz="1600" dirty="0" smtClean="0">
              <a:solidFill>
                <a:srgbClr val="FF0000"/>
              </a:solidFill>
              <a:cs typeface="B Titr" pitchFamily="2" charset="-78"/>
            </a:endParaRPr>
          </a:p>
          <a:p>
            <a:pPr algn="r" rtl="1"/>
            <a:endParaRPr lang="fa-IR" sz="1600" dirty="0" smtClean="0">
              <a:solidFill>
                <a:srgbClr val="FF0000"/>
              </a:solidFill>
              <a:cs typeface="B Titr" pitchFamily="2" charset="-78"/>
            </a:endParaRPr>
          </a:p>
          <a:p>
            <a:pPr algn="r" rtl="1"/>
            <a:endParaRPr lang="fa-IR" sz="1600" dirty="0" smtClean="0">
              <a:solidFill>
                <a:srgbClr val="FF0000"/>
              </a:solidFill>
              <a:cs typeface="B Titr" pitchFamily="2" charset="-78"/>
            </a:endParaRPr>
          </a:p>
        </p:txBody>
      </p:sp>
      <p:sp>
        <p:nvSpPr>
          <p:cNvPr id="10" name="Vertical Scroll 9"/>
          <p:cNvSpPr/>
          <p:nvPr/>
        </p:nvSpPr>
        <p:spPr>
          <a:xfrm>
            <a:off x="-1" y="0"/>
            <a:ext cx="4405745"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endParaRPr lang="fa-IR" sz="2400" dirty="0" smtClean="0">
              <a:solidFill>
                <a:srgbClr val="7030A0"/>
              </a:solidFill>
              <a:cs typeface="B Titr" pitchFamily="2" charset="-78"/>
            </a:endParaRPr>
          </a:p>
          <a:p>
            <a:pPr algn="ctr" rtl="1"/>
            <a:endParaRPr lang="fa-IR" sz="2400" dirty="0" smtClean="0">
              <a:solidFill>
                <a:srgbClr val="7030A0"/>
              </a:solidFill>
              <a:cs typeface="B Titr" pitchFamily="2" charset="-78"/>
            </a:endParaRPr>
          </a:p>
          <a:p>
            <a:pPr algn="ctr" rtl="1"/>
            <a:endParaRPr lang="fa-IR" sz="2400" dirty="0" smtClean="0">
              <a:solidFill>
                <a:srgbClr val="7030A0"/>
              </a:solidFill>
              <a:cs typeface="B Titr" pitchFamily="2" charset="-78"/>
            </a:endParaRPr>
          </a:p>
          <a:p>
            <a:pPr algn="ctr" rtl="1"/>
            <a:endParaRPr lang="fa-IR" sz="2400" dirty="0" smtClean="0">
              <a:solidFill>
                <a:srgbClr val="7030A0"/>
              </a:solidFill>
              <a:cs typeface="B Titr" pitchFamily="2" charset="-78"/>
            </a:endParaRPr>
          </a:p>
          <a:p>
            <a:pPr algn="ctr" rtl="1"/>
            <a:endParaRPr lang="fa-IR" sz="2400" dirty="0" smtClean="0">
              <a:solidFill>
                <a:srgbClr val="7030A0"/>
              </a:solidFill>
              <a:cs typeface="B Titr" pitchFamily="2" charset="-78"/>
            </a:endParaRPr>
          </a:p>
          <a:p>
            <a:pPr algn="ctr" rtl="1"/>
            <a:endParaRPr lang="fa-IR" sz="2000" dirty="0" smtClean="0">
              <a:solidFill>
                <a:srgbClr val="7030A0"/>
              </a:solidFill>
              <a:cs typeface="B Titr" pitchFamily="2" charset="-78"/>
            </a:endParaRPr>
          </a:p>
          <a:p>
            <a:pPr algn="ctr" rtl="1"/>
            <a:endParaRPr lang="fa-IR" sz="2000" dirty="0" smtClean="0">
              <a:solidFill>
                <a:srgbClr val="7030A0"/>
              </a:solidFill>
              <a:cs typeface="B Titr" pitchFamily="2" charset="-78"/>
            </a:endParaRPr>
          </a:p>
          <a:p>
            <a:pPr algn="ctr" rtl="1"/>
            <a:endParaRPr lang="fa-IR" sz="2000" dirty="0" smtClean="0">
              <a:solidFill>
                <a:srgbClr val="7030A0"/>
              </a:solidFill>
              <a:cs typeface="B Titr" pitchFamily="2" charset="-78"/>
            </a:endParaRPr>
          </a:p>
          <a:p>
            <a:pPr algn="ctr" rtl="1"/>
            <a:r>
              <a:rPr lang="fa-IR" sz="2000" dirty="0" smtClean="0">
                <a:solidFill>
                  <a:srgbClr val="7030A0"/>
                </a:solidFill>
                <a:cs typeface="B Titr" pitchFamily="2" charset="-78"/>
              </a:rPr>
              <a:t>سراپا اگر زرد و پژمرد ه ای</a:t>
            </a:r>
          </a:p>
          <a:p>
            <a:pPr algn="ctr"/>
            <a:r>
              <a:rPr lang="fa-IR" sz="2000" dirty="0" smtClean="0">
                <a:solidFill>
                  <a:srgbClr val="7030A0"/>
                </a:solidFill>
                <a:cs typeface="B Titr" pitchFamily="2" charset="-78"/>
              </a:rPr>
              <a:t>ولی دل به پاییز نسپرده ایم</a:t>
            </a:r>
          </a:p>
          <a:p>
            <a:pPr algn="ctr"/>
            <a:r>
              <a:rPr lang="fa-IR" sz="2000" dirty="0" smtClean="0">
                <a:solidFill>
                  <a:srgbClr val="7030A0"/>
                </a:solidFill>
                <a:cs typeface="B Titr" pitchFamily="2" charset="-78"/>
              </a:rPr>
              <a:t>چو گلدان خالی لب پنجره      پراز خاطرات ترک خورده ایم</a:t>
            </a:r>
          </a:p>
          <a:p>
            <a:pPr algn="ctr"/>
            <a:r>
              <a:rPr lang="fa-IR" sz="2000" dirty="0" smtClean="0">
                <a:solidFill>
                  <a:srgbClr val="7030A0"/>
                </a:solidFill>
                <a:cs typeface="B Titr" pitchFamily="2" charset="-78"/>
              </a:rPr>
              <a:t>اگر داغ دل بود،ماخورده ایم</a:t>
            </a:r>
          </a:p>
          <a:p>
            <a:pPr algn="ctr"/>
            <a:r>
              <a:rPr lang="fa-IR" sz="2000" dirty="0" smtClean="0">
                <a:solidFill>
                  <a:srgbClr val="7030A0"/>
                </a:solidFill>
                <a:cs typeface="B Titr" pitchFamily="2" charset="-78"/>
              </a:rPr>
              <a:t>اگرداغ،شرط است،ما برده ایم</a:t>
            </a:r>
          </a:p>
          <a:p>
            <a:pPr algn="ctr"/>
            <a:r>
              <a:rPr lang="fa-IR" sz="2000" dirty="0" smtClean="0">
                <a:solidFill>
                  <a:srgbClr val="7030A0"/>
                </a:solidFill>
                <a:cs typeface="B Titr" pitchFamily="2" charset="-78"/>
              </a:rPr>
              <a:t>اگر دشنه ی دشمنان، گردنیم</a:t>
            </a:r>
          </a:p>
          <a:p>
            <a:pPr algn="ctr"/>
            <a:r>
              <a:rPr lang="fa-IR" sz="2000" dirty="0" smtClean="0">
                <a:solidFill>
                  <a:srgbClr val="7030A0"/>
                </a:solidFill>
                <a:cs typeface="B Titr" pitchFamily="2" charset="-78"/>
              </a:rPr>
              <a:t>ا گر خنجر دوستان ، گُرد ه ایم</a:t>
            </a:r>
          </a:p>
          <a:p>
            <a:pPr algn="ctr"/>
            <a:r>
              <a:rPr lang="fa-IR" sz="2000" dirty="0" smtClean="0">
                <a:solidFill>
                  <a:srgbClr val="7030A0"/>
                </a:solidFill>
                <a:cs typeface="B Titr" pitchFamily="2" charset="-78"/>
              </a:rPr>
              <a:t>گواهی بخواهید، اینک گواه</a:t>
            </a:r>
          </a:p>
          <a:p>
            <a:pPr algn="ctr"/>
            <a:r>
              <a:rPr lang="fa-IR" sz="2000" dirty="0" smtClean="0">
                <a:solidFill>
                  <a:srgbClr val="7030A0"/>
                </a:solidFill>
                <a:cs typeface="B Titr" pitchFamily="2" charset="-78"/>
              </a:rPr>
              <a:t>همین زخم هایی که نشمرده ایم</a:t>
            </a:r>
          </a:p>
          <a:p>
            <a:pPr algn="ctr"/>
            <a:r>
              <a:rPr lang="fa-IR" sz="2000" dirty="0" smtClean="0">
                <a:solidFill>
                  <a:srgbClr val="7030A0"/>
                </a:solidFill>
                <a:cs typeface="B Titr" pitchFamily="2" charset="-78"/>
              </a:rPr>
              <a:t>دلی سربلند و سری سر به زیر</a:t>
            </a:r>
          </a:p>
          <a:p>
            <a:pPr algn="ctr" rtl="1"/>
            <a:r>
              <a:rPr lang="fa-IR" sz="2000" dirty="0" smtClean="0">
                <a:solidFill>
                  <a:srgbClr val="7030A0"/>
                </a:solidFill>
                <a:cs typeface="B Titr" pitchFamily="2" charset="-78"/>
              </a:rPr>
              <a:t>از این است،عمری به سربرده ایم </a:t>
            </a:r>
            <a:r>
              <a:rPr lang="fa-IR" sz="2000" b="1" dirty="0" smtClean="0">
                <a:solidFill>
                  <a:srgbClr val="00B0F0"/>
                </a:solidFill>
                <a:cs typeface="B Titr" pitchFamily="2" charset="-78"/>
              </a:rPr>
              <a:t>قیصر امین پور </a:t>
            </a:r>
          </a:p>
          <a:p>
            <a:pPr algn="ctr" rtl="1"/>
            <a:endParaRPr lang="fa-IR" sz="2400" b="1" dirty="0" smtClean="0">
              <a:solidFill>
                <a:srgbClr val="00B0F0"/>
              </a:solidFill>
              <a:cs typeface="B Titr" pitchFamily="2" charset="-78"/>
            </a:endParaRPr>
          </a:p>
          <a:p>
            <a:pPr algn="ctr" rtl="1"/>
            <a:endParaRPr lang="fa-IR" sz="2400" b="1" dirty="0" smtClean="0">
              <a:solidFill>
                <a:srgbClr val="00B0F0"/>
              </a:solidFill>
              <a:cs typeface="B Titr" pitchFamily="2" charset="-78"/>
            </a:endParaRPr>
          </a:p>
          <a:p>
            <a:pPr algn="ctr" rtl="1"/>
            <a:endParaRPr lang="fa-IR" sz="2400" b="1" dirty="0" smtClean="0">
              <a:solidFill>
                <a:srgbClr val="00B0F0"/>
              </a:solidFill>
              <a:cs typeface="B Titr" pitchFamily="2" charset="-78"/>
            </a:endParaRPr>
          </a:p>
          <a:p>
            <a:pPr algn="ctr" rtl="1"/>
            <a:endParaRPr lang="fa-IR" sz="2400" b="1" dirty="0" smtClean="0">
              <a:solidFill>
                <a:srgbClr val="00B0F0"/>
              </a:solidFill>
              <a:cs typeface="B Titr" pitchFamily="2" charset="-78"/>
            </a:endParaRPr>
          </a:p>
          <a:p>
            <a:pPr algn="ctr" rtl="1"/>
            <a:endParaRPr lang="fa-IR" sz="2400" b="1" dirty="0" smtClean="0">
              <a:solidFill>
                <a:srgbClr val="00B0F0"/>
              </a:solidFill>
              <a:cs typeface="B Titr" pitchFamily="2" charset="-78"/>
            </a:endParaRPr>
          </a:p>
          <a:p>
            <a:pPr algn="ctr" rtl="1"/>
            <a:endParaRPr lang="fa-IR" b="1" dirty="0" smtClean="0">
              <a:solidFill>
                <a:srgbClr val="00B0F0"/>
              </a:solidFill>
              <a:cs typeface="B Titr" pitchFamily="2" charset="-78"/>
            </a:endParaRPr>
          </a:p>
          <a:p>
            <a:pPr algn="ctr" rtl="1"/>
            <a:endParaRPr lang="fa-IR" b="1" dirty="0" smtClean="0">
              <a:solidFill>
                <a:srgbClr val="00B0F0"/>
              </a:solidFill>
              <a:cs typeface="B Titr" pitchFamily="2" charset="-78"/>
            </a:endParaRPr>
          </a:p>
          <a:p>
            <a:pPr algn="ctr" rtl="1"/>
            <a:endParaRPr lang="fa-IR" b="1" dirty="0" smtClean="0">
              <a:solidFill>
                <a:srgbClr val="00B0F0"/>
              </a:solidFill>
              <a:cs typeface="B Titr" pitchFamily="2" charset="-78"/>
            </a:endParaRPr>
          </a:p>
          <a:p>
            <a:pPr algn="ctr" rtl="1"/>
            <a:endParaRPr lang="fa-IR" b="1" dirty="0" smtClean="0">
              <a:solidFill>
                <a:srgbClr val="00B0F0"/>
              </a:solidFill>
              <a:cs typeface="B Titr" pitchFamily="2" charset="-78"/>
            </a:endParaRPr>
          </a:p>
          <a:p>
            <a:pPr algn="ctr" rtl="1"/>
            <a:endParaRPr lang="en-US" dirty="0">
              <a:solidFill>
                <a:srgbClr val="00B0F0"/>
              </a:solidFill>
              <a:cs typeface="B Titr" pitchFamily="2" charset="-78"/>
            </a:endParaRPr>
          </a:p>
        </p:txBody>
      </p:sp>
      <p:pic>
        <p:nvPicPr>
          <p:cNvPr id="11" name="Picture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032664"/>
            <a:ext cx="687522" cy="825335"/>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pic>
        <p:nvPicPr>
          <p:cNvPr id="13" name="Picture 2" descr="C:\Users\1286695937\Desktop\بازگشت آزادگان\عراق1.jpg"/>
          <p:cNvPicPr>
            <a:picLocks noChangeAspect="1" noChangeArrowheads="1"/>
          </p:cNvPicPr>
          <p:nvPr/>
        </p:nvPicPr>
        <p:blipFill>
          <a:blip r:embed="rId3"/>
          <a:srcRect/>
          <a:stretch>
            <a:fillRect/>
          </a:stretch>
        </p:blipFill>
        <p:spPr bwMode="auto">
          <a:xfrm>
            <a:off x="8336479" y="-1"/>
            <a:ext cx="3855522" cy="6858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2" descr="C:\Users\1286695937\Desktop\IMG-20200803-WA0002.jpg"/>
          <p:cNvPicPr>
            <a:picLocks noChangeAspect="1" noChangeArrowheads="1"/>
          </p:cNvPicPr>
          <p:nvPr/>
        </p:nvPicPr>
        <p:blipFill>
          <a:blip r:embed="rId4"/>
          <a:srcRect/>
          <a:stretch>
            <a:fillRect/>
          </a:stretch>
        </p:blipFill>
        <p:spPr bwMode="auto">
          <a:xfrm>
            <a:off x="11412187" y="5902036"/>
            <a:ext cx="779812" cy="955963"/>
          </a:xfrm>
          <a:prstGeom prst="rect">
            <a:avLst/>
          </a:prstGeom>
          <a:noFill/>
        </p:spPr>
      </p:pic>
    </p:spTree>
    <p:extLst>
      <p:ext uri="{BB962C8B-B14F-4D97-AF65-F5344CB8AC3E}">
        <p14:creationId xmlns="" xmlns:p14="http://schemas.microsoft.com/office/powerpoint/2010/main" val="422982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1286695937\Desktop\n00085632-b.jpg"/>
          <p:cNvPicPr>
            <a:picLocks noChangeAspect="1" noChangeArrowheads="1"/>
          </p:cNvPicPr>
          <p:nvPr/>
        </p:nvPicPr>
        <p:blipFill>
          <a:blip r:embed="rId2"/>
          <a:srcRect/>
          <a:stretch>
            <a:fillRect/>
          </a:stretch>
        </p:blipFill>
        <p:spPr bwMode="auto">
          <a:xfrm>
            <a:off x="0" y="5747656"/>
            <a:ext cx="819397" cy="1110343"/>
          </a:xfrm>
          <a:prstGeom prst="rect">
            <a:avLst/>
          </a:prstGeom>
          <a:noFill/>
        </p:spPr>
      </p:pic>
      <p:sp>
        <p:nvSpPr>
          <p:cNvPr id="7" name="Vertical Scroll 6"/>
          <p:cNvSpPr/>
          <p:nvPr/>
        </p:nvSpPr>
        <p:spPr>
          <a:xfrm>
            <a:off x="1282535" y="0"/>
            <a:ext cx="4239491"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fa-IR" sz="1600" dirty="0" smtClean="0"/>
          </a:p>
          <a:p>
            <a:endParaRPr lang="fa-IR" sz="1600" dirty="0" smtClean="0"/>
          </a:p>
          <a:p>
            <a:endParaRPr lang="fa-IR" sz="1600" dirty="0" smtClean="0"/>
          </a:p>
          <a:p>
            <a:endParaRPr lang="fa-IR" sz="1600" dirty="0" smtClean="0"/>
          </a:p>
          <a:p>
            <a:pPr algn="ctr" rtl="1"/>
            <a:endParaRPr lang="fa-IR" sz="1600" dirty="0" smtClean="0">
              <a:solidFill>
                <a:srgbClr val="FF0000"/>
              </a:solidFill>
              <a:cs typeface="B Titr" pitchFamily="2" charset="-78"/>
            </a:endParaRPr>
          </a:p>
          <a:p>
            <a:pPr algn="ctr" rtl="1"/>
            <a:r>
              <a:rPr lang="fa-IR" sz="1600" dirty="0" smtClean="0">
                <a:solidFill>
                  <a:srgbClr val="FF0000"/>
                </a:solidFill>
                <a:cs typeface="B Titr" pitchFamily="2" charset="-78"/>
              </a:rPr>
              <a:t>موش های گوشت خوار...</a:t>
            </a:r>
            <a:r>
              <a:rPr lang="fa-IR" sz="1600" dirty="0" smtClean="0"/>
              <a:t/>
            </a:r>
            <a:br>
              <a:rPr lang="fa-IR" sz="1600" dirty="0" smtClean="0"/>
            </a:br>
            <a:r>
              <a:rPr lang="fa-IR" dirty="0" smtClean="0"/>
              <a:t>توی اسارت، عراقیها برای تضعیف روحیه ی ما فیلمهای زننده پخش می کردند، یه روز یکی از بچه ها به نشانه اعتراض تلویزیون را خاموش کرد، عراقیها او را گرفتندو بردنش بیرون... هیچ کس ازش خبر نداشت. برای</a:t>
            </a:r>
          </a:p>
          <a:p>
            <a:pPr algn="ctr" rtl="1"/>
            <a:r>
              <a:rPr lang="fa-IR" dirty="0" smtClean="0"/>
              <a:t>استراحت ما رو فرستادن به حیاط اردوگاه. وارد حیاط که شدیم اون بسیجی را دیدیم یه چاله کنده بودند و تا گردن</a:t>
            </a:r>
            <a:r>
              <a:rPr lang="en-US" dirty="0" smtClean="0"/>
              <a:t> </a:t>
            </a:r>
            <a:r>
              <a:rPr lang="fa-IR" dirty="0" smtClean="0"/>
              <a:t>گذاشته بودنش داخل چاله فقط سرش پیدا بود. شب که شد صدای الله اکبر و ناله های اون بسیجی بلند شد. همه</a:t>
            </a:r>
          </a:p>
          <a:p>
            <a:pPr algn="ctr"/>
            <a:r>
              <a:rPr lang="fa-IR" dirty="0" smtClean="0"/>
              <a:t>نگران بودیم. صبح که شد گفتند شهید شده. خیلی دنبال علت ناله و فریاد دیشبش رو بدونیم وقتی یکی از نگهبانان علتش رو گفت، مو به تنمون راست شد </a:t>
            </a:r>
          </a:p>
          <a:p>
            <a:pPr algn="ctr"/>
            <a:r>
              <a:rPr lang="fa-IR" dirty="0" smtClean="0"/>
              <a:t>می گفت: زیرخاک این منطقه موشهای صحرایی گوشت خوار وجود دارد. </a:t>
            </a:r>
          </a:p>
          <a:p>
            <a:pPr algn="ctr"/>
            <a:r>
              <a:rPr lang="fa-IR" dirty="0" smtClean="0"/>
              <a:t>موشها حس بویایی قوی دارن وقتی</a:t>
            </a:r>
          </a:p>
          <a:p>
            <a:pPr algn="ctr"/>
            <a:r>
              <a:rPr lang="fa-IR" dirty="0" smtClean="0"/>
              <a:t>متوجه دوستتون شدن بهش حمله کردن و گوشت بدنش رو خوردند.</a:t>
            </a:r>
          </a:p>
          <a:p>
            <a:pPr algn="ctr"/>
            <a:endParaRPr lang="fa-IR" sz="1600" dirty="0" smtClean="0">
              <a:solidFill>
                <a:srgbClr val="FF0000"/>
              </a:solidFill>
              <a:cs typeface="B Titr" pitchFamily="2" charset="-78"/>
            </a:endParaRPr>
          </a:p>
          <a:p>
            <a:endParaRPr lang="fa-IR" sz="1600" dirty="0" smtClean="0">
              <a:solidFill>
                <a:srgbClr val="FF0000"/>
              </a:solidFill>
              <a:cs typeface="B Titr" pitchFamily="2" charset="-78"/>
            </a:endParaRPr>
          </a:p>
          <a:p>
            <a:endParaRPr lang="fa-IR" sz="1600" dirty="0" smtClean="0">
              <a:solidFill>
                <a:srgbClr val="FF0000"/>
              </a:solidFill>
              <a:cs typeface="B Titr" pitchFamily="2" charset="-78"/>
            </a:endParaRPr>
          </a:p>
          <a:p>
            <a:endParaRPr lang="fa-IR" sz="1600" dirty="0" smtClean="0">
              <a:solidFill>
                <a:srgbClr val="FF0000"/>
              </a:solidFill>
              <a:cs typeface="B Titr" pitchFamily="2" charset="-78"/>
            </a:endParaRPr>
          </a:p>
          <a:p>
            <a:pPr algn="ctr"/>
            <a:endParaRPr lang="fa-IR" sz="1600" dirty="0" smtClean="0">
              <a:solidFill>
                <a:srgbClr val="FF0000"/>
              </a:solidFill>
              <a:cs typeface="B Titr" pitchFamily="2" charset="-78"/>
            </a:endParaRPr>
          </a:p>
        </p:txBody>
      </p:sp>
      <p:pic>
        <p:nvPicPr>
          <p:cNvPr id="9" name="Picture 2" descr="C:\Users\1286695937\Desktop\بازگشت آزادگان\عراق2.jpg"/>
          <p:cNvPicPr>
            <a:picLocks noChangeAspect="1" noChangeArrowheads="1"/>
          </p:cNvPicPr>
          <p:nvPr/>
        </p:nvPicPr>
        <p:blipFill>
          <a:blip r:embed="rId3"/>
          <a:srcRect/>
          <a:stretch>
            <a:fillRect/>
          </a:stretch>
        </p:blipFill>
        <p:spPr bwMode="auto">
          <a:xfrm>
            <a:off x="7433953" y="-1"/>
            <a:ext cx="4758047" cy="6858001"/>
          </a:xfrm>
          <a:prstGeom prst="rect">
            <a:avLst/>
          </a:prstGeom>
          <a:ln>
            <a:noFill/>
          </a:ln>
          <a:effectLst>
            <a:softEdge rad="112500"/>
          </a:effectLst>
        </p:spPr>
      </p:pic>
      <p:pic>
        <p:nvPicPr>
          <p:cNvPr id="10" name="Picture 2" descr="C:\Users\1286695937\Desktop\IMG-20200803-WA0002.jpg"/>
          <p:cNvPicPr>
            <a:picLocks noChangeAspect="1" noChangeArrowheads="1"/>
          </p:cNvPicPr>
          <p:nvPr/>
        </p:nvPicPr>
        <p:blipFill>
          <a:blip r:embed="rId4"/>
          <a:srcRect/>
          <a:stretch>
            <a:fillRect/>
          </a:stretch>
        </p:blipFill>
        <p:spPr bwMode="auto">
          <a:xfrm>
            <a:off x="11412187" y="5902036"/>
            <a:ext cx="779812" cy="955963"/>
          </a:xfrm>
          <a:prstGeom prst="rect">
            <a:avLst/>
          </a:prstGeom>
          <a:noFill/>
        </p:spPr>
      </p:pic>
    </p:spTree>
    <p:extLst>
      <p:ext uri="{BB962C8B-B14F-4D97-AF65-F5344CB8AC3E}">
        <p14:creationId xmlns="" xmlns:p14="http://schemas.microsoft.com/office/powerpoint/2010/main" val="1310166390"/>
      </p:ext>
    </p:extLst>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Scroll 4"/>
          <p:cNvSpPr/>
          <p:nvPr/>
        </p:nvSpPr>
        <p:spPr>
          <a:xfrm>
            <a:off x="8712531" y="0"/>
            <a:ext cx="3479469"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000" b="1" dirty="0" smtClean="0">
                <a:solidFill>
                  <a:srgbClr val="FF0000"/>
                </a:solidFill>
              </a:rPr>
              <a:t>درس ایستادگی...</a:t>
            </a:r>
          </a:p>
          <a:p>
            <a:pPr algn="ctr" rtl="1"/>
            <a:r>
              <a:rPr lang="fa-IR" dirty="0" smtClean="0"/>
              <a:t>اگرسینه ی هریک از آزادگان رمزگشایی شود، خاطرات</a:t>
            </a:r>
          </a:p>
          <a:p>
            <a:pPr algn="ctr"/>
            <a:r>
              <a:rPr lang="fa-IR" dirty="0" smtClean="0"/>
              <a:t>مقاومت و مردانگی و ایستادگی و دشمن ستیزی آنها با دهها</a:t>
            </a:r>
          </a:p>
          <a:p>
            <a:pPr algn="ctr"/>
            <a:r>
              <a:rPr lang="fa-IR" dirty="0" smtClean="0"/>
              <a:t>داستان رستم و اسفندیار، لیلی و مجنون، فرهاد و شیرین</a:t>
            </a:r>
          </a:p>
          <a:p>
            <a:pPr algn="ctr"/>
            <a:r>
              <a:rPr lang="fa-IR" dirty="0" smtClean="0"/>
              <a:t>قصه های هزار و یک شب هماوردی میکند.</a:t>
            </a:r>
          </a:p>
          <a:p>
            <a:pPr algn="ctr"/>
            <a:r>
              <a:rPr lang="fa-IR" dirty="0" smtClean="0"/>
              <a:t>اگر همه ی کلمات فرهنگ غنی فارسی را به کار بگیریم،</a:t>
            </a:r>
          </a:p>
          <a:p>
            <a:pPr algn="ctr"/>
            <a:r>
              <a:rPr lang="fa-IR" dirty="0" smtClean="0"/>
              <a:t>نمی توانیم صحنه مقاومت سه و نیم ساعته امیرهوشنگ</a:t>
            </a:r>
          </a:p>
          <a:p>
            <a:pPr algn="ctr"/>
            <a:r>
              <a:rPr lang="fa-IR" dirty="0" smtClean="0"/>
              <a:t>شاهپسندی که هزار کابل بر پاهایش فرود آمد و سپس</a:t>
            </a:r>
          </a:p>
          <a:p>
            <a:pPr algn="ctr"/>
            <a:r>
              <a:rPr lang="fa-IR" dirty="0" smtClean="0"/>
              <a:t>اتوی داغ یکی از پاهایش را جزغاله و دیگری را همانند</a:t>
            </a:r>
          </a:p>
          <a:p>
            <a:pPr algn="ctr"/>
            <a:r>
              <a:rPr lang="fa-IR" dirty="0" smtClean="0"/>
              <a:t>گوشت بریان تاول زده ساخت به تصویر بکشیم. مگر تاریخ</a:t>
            </a:r>
          </a:p>
          <a:p>
            <a:pPr algn="ctr"/>
            <a:r>
              <a:rPr lang="fa-IR" dirty="0" smtClean="0"/>
              <a:t>می تواند خاطرات شهادت غریبانه ی مرتضی افتتاحی ها و</a:t>
            </a:r>
          </a:p>
          <a:p>
            <a:pPr algn="ctr"/>
            <a:r>
              <a:rPr lang="fa-IR" dirty="0" smtClean="0"/>
              <a:t>صادق زاده ها در اسارت را از ذهن خود پاک کند؟</a:t>
            </a:r>
          </a:p>
        </p:txBody>
      </p:sp>
      <p:sp>
        <p:nvSpPr>
          <p:cNvPr id="8" name="Vertical Scroll 7"/>
          <p:cNvSpPr/>
          <p:nvPr/>
        </p:nvSpPr>
        <p:spPr>
          <a:xfrm>
            <a:off x="-1" y="1"/>
            <a:ext cx="3289466"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a-IR" sz="2000" dirty="0" smtClean="0"/>
          </a:p>
          <a:p>
            <a:pPr algn="ctr"/>
            <a:endParaRPr lang="fa-IR" sz="2000" dirty="0" smtClean="0"/>
          </a:p>
          <a:p>
            <a:pPr algn="ctr"/>
            <a:r>
              <a:rPr lang="fa-IR" sz="2000" dirty="0" smtClean="0"/>
              <a:t>نماز شب ها و دعاها ووفاداریها وایستادگی های افتخارآمیزو تسلیم دشمن نشدن این مردان  مقاوم و به فرهنگ قرآن وانقلاب اسلامی و امام پناه بردن و از تاریخ زندگی ائمه</a:t>
            </a:r>
          </a:p>
          <a:p>
            <a:pPr algn="ctr"/>
            <a:r>
              <a:rPr lang="fa-IR" sz="2000" dirty="0" smtClean="0"/>
              <a:t>اطهار“ع ”الگو گرفتن و سرافرازانه و پیروزمندانه به آغوش وطن بازگشتن همه و همه در سهایی است که همگان بایددر کلاس مقاومت آنها را بیاموزند تا برای همیش هی تاریخ ملتی سرافراز و سربلند باقی بمانند.</a:t>
            </a:r>
          </a:p>
          <a:p>
            <a:pPr algn="ctr"/>
            <a:r>
              <a:rPr lang="fa-IR" dirty="0" smtClean="0"/>
              <a:t>انشاءالله</a:t>
            </a:r>
          </a:p>
          <a:p>
            <a:pPr algn="ctr"/>
            <a:r>
              <a:rPr lang="fa-IR" dirty="0" smtClean="0"/>
              <a:t>محمدرضا حسنی سعدی</a:t>
            </a:r>
          </a:p>
          <a:p>
            <a:pPr algn="ctr"/>
            <a:endParaRPr lang="fa-IR" dirty="0" smtClean="0"/>
          </a:p>
          <a:p>
            <a:pPr algn="ctr"/>
            <a:endParaRPr lang="fa-IR" dirty="0" smtClean="0"/>
          </a:p>
          <a:p>
            <a:pPr algn="ctr"/>
            <a:endParaRPr lang="fa-IR" dirty="0" smtClean="0"/>
          </a:p>
          <a:p>
            <a:pPr algn="ctr"/>
            <a:endParaRPr lang="en-US" dirty="0"/>
          </a:p>
        </p:txBody>
      </p:sp>
      <p:sp>
        <p:nvSpPr>
          <p:cNvPr id="9" name="Cloud Callout 8"/>
          <p:cNvSpPr/>
          <p:nvPr/>
        </p:nvSpPr>
        <p:spPr>
          <a:xfrm>
            <a:off x="3550721" y="0"/>
            <a:ext cx="3871358" cy="523701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cs typeface="B Titr" pitchFamily="2" charset="-78"/>
              </a:rPr>
              <a:t>خاطراتی درموردآزاده های سرافرازی که که درمدّت اسارت به مقام رفیع شهادت نائل شدند.</a:t>
            </a:r>
            <a:endParaRPr lang="en-US" sz="2800" dirty="0">
              <a:cs typeface="B Titr" pitchFamily="2" charset="-78"/>
            </a:endParaRPr>
          </a:p>
        </p:txBody>
      </p:sp>
      <p:pic>
        <p:nvPicPr>
          <p:cNvPr id="6" name="Picture 2" descr="C:\Users\1286695937\Desktop\IMG-20200803-WA0002.jpg"/>
          <p:cNvPicPr>
            <a:picLocks noChangeAspect="1" noChangeArrowheads="1"/>
          </p:cNvPicPr>
          <p:nvPr/>
        </p:nvPicPr>
        <p:blipFill>
          <a:blip r:embed="rId2"/>
          <a:srcRect/>
          <a:stretch>
            <a:fillRect/>
          </a:stretch>
        </p:blipFill>
        <p:spPr bwMode="auto">
          <a:xfrm>
            <a:off x="11649694" y="6044540"/>
            <a:ext cx="542306" cy="813460"/>
          </a:xfrm>
          <a:prstGeom prst="rect">
            <a:avLst/>
          </a:prstGeom>
          <a:noFill/>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 y="6232145"/>
            <a:ext cx="439386" cy="625856"/>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Tree>
    <p:extLst>
      <p:ext uri="{BB962C8B-B14F-4D97-AF65-F5344CB8AC3E}">
        <p14:creationId xmlns="" xmlns:p14="http://schemas.microsoft.com/office/powerpoint/2010/main" val="2393630509"/>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آزادکان شهید\عکس آزادگان شهید\احمد اکبری پور--بیمارستانی در عراق.jpg"/>
          <p:cNvPicPr>
            <a:picLocks noChangeAspect="1" noChangeArrowheads="1"/>
          </p:cNvPicPr>
          <p:nvPr/>
        </p:nvPicPr>
        <p:blipFill>
          <a:blip r:embed="rId2" cstate="print"/>
          <a:srcRect/>
          <a:stretch>
            <a:fillRect/>
          </a:stretch>
        </p:blipFill>
        <p:spPr bwMode="auto">
          <a:xfrm>
            <a:off x="190005" y="0"/>
            <a:ext cx="1591294" cy="1971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ounded Rectangle 6"/>
          <p:cNvSpPr/>
          <p:nvPr/>
        </p:nvSpPr>
        <p:spPr>
          <a:xfrm>
            <a:off x="166254" y="2042555"/>
            <a:ext cx="1638795" cy="4156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400" dirty="0" smtClean="0">
                <a:solidFill>
                  <a:srgbClr val="7030A0"/>
                </a:solidFill>
                <a:cs typeface="B Titr" pitchFamily="2" charset="-78"/>
              </a:rPr>
              <a:t>شهیداحمداکبری پور</a:t>
            </a:r>
            <a:endParaRPr lang="en-US" sz="1400" dirty="0">
              <a:solidFill>
                <a:srgbClr val="7030A0"/>
              </a:solidFill>
              <a:cs typeface="B Titr" pitchFamily="2" charset="-78"/>
            </a:endParaRPr>
          </a:p>
        </p:txBody>
      </p:sp>
      <p:pic>
        <p:nvPicPr>
          <p:cNvPr id="3075" name="Picture 3" descr="G:\آزادکان شهید\عکس آزادگان شهید\احمد بختیاری-شهادت-اردوگاه موصل.JPG"/>
          <p:cNvPicPr>
            <a:picLocks noChangeAspect="1" noChangeArrowheads="1"/>
          </p:cNvPicPr>
          <p:nvPr/>
        </p:nvPicPr>
        <p:blipFill>
          <a:blip r:embed="rId3" cstate="print"/>
          <a:srcRect/>
          <a:stretch>
            <a:fillRect/>
          </a:stretch>
        </p:blipFill>
        <p:spPr bwMode="auto">
          <a:xfrm>
            <a:off x="2291937" y="154379"/>
            <a:ext cx="1460665" cy="1757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ounded Rectangle 9"/>
          <p:cNvSpPr/>
          <p:nvPr/>
        </p:nvSpPr>
        <p:spPr>
          <a:xfrm>
            <a:off x="2208810" y="1900052"/>
            <a:ext cx="1674420" cy="4156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400" dirty="0" smtClean="0">
                <a:solidFill>
                  <a:srgbClr val="7030A0"/>
                </a:solidFill>
                <a:cs typeface="B Titr" pitchFamily="2" charset="-78"/>
              </a:rPr>
              <a:t>شهیداحمدبختیاری</a:t>
            </a:r>
            <a:endParaRPr lang="en-US" sz="1400" dirty="0">
              <a:solidFill>
                <a:srgbClr val="7030A0"/>
              </a:solidFill>
              <a:cs typeface="B Titr" pitchFamily="2" charset="-78"/>
            </a:endParaRPr>
          </a:p>
        </p:txBody>
      </p:sp>
      <p:pic>
        <p:nvPicPr>
          <p:cNvPr id="3076" name="Picture 4" descr="G:\آزادکان شهید\عکس آزادگان شهید\امیر حسین حافظی --اردوگاه صلاح الدین عراق.jpg"/>
          <p:cNvPicPr>
            <a:picLocks noChangeAspect="1" noChangeArrowheads="1"/>
          </p:cNvPicPr>
          <p:nvPr/>
        </p:nvPicPr>
        <p:blipFill>
          <a:blip r:embed="rId4" cstate="print"/>
          <a:srcRect/>
          <a:stretch>
            <a:fillRect/>
          </a:stretch>
        </p:blipFill>
        <p:spPr bwMode="auto">
          <a:xfrm>
            <a:off x="4502481" y="0"/>
            <a:ext cx="1399555" cy="18525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Rounded Rectangle 10"/>
          <p:cNvSpPr/>
          <p:nvPr/>
        </p:nvSpPr>
        <p:spPr>
          <a:xfrm>
            <a:off x="4488874" y="1935678"/>
            <a:ext cx="1472539" cy="3918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200" dirty="0" smtClean="0">
                <a:solidFill>
                  <a:srgbClr val="7030A0"/>
                </a:solidFill>
                <a:cs typeface="B Titr" pitchFamily="2" charset="-78"/>
              </a:rPr>
              <a:t>شهیدامیرحسین حافظی</a:t>
            </a:r>
            <a:endParaRPr lang="en-US" sz="1200" dirty="0">
              <a:solidFill>
                <a:srgbClr val="7030A0"/>
              </a:solidFill>
              <a:cs typeface="B Titr" pitchFamily="2" charset="-78"/>
            </a:endParaRPr>
          </a:p>
        </p:txBody>
      </p:sp>
      <p:pic>
        <p:nvPicPr>
          <p:cNvPr id="3077" name="Picture 5" descr="G:\آزادکان شهید\عکس آزادگان شهید\حسین صادق زاده -بیمارستان صلاح الدین عراق.jpg"/>
          <p:cNvPicPr>
            <a:picLocks noChangeAspect="1" noChangeArrowheads="1"/>
          </p:cNvPicPr>
          <p:nvPr/>
        </p:nvPicPr>
        <p:blipFill>
          <a:blip r:embed="rId5" cstate="print"/>
          <a:srcRect/>
          <a:stretch>
            <a:fillRect/>
          </a:stretch>
        </p:blipFill>
        <p:spPr bwMode="auto">
          <a:xfrm>
            <a:off x="6614555" y="178131"/>
            <a:ext cx="1353787" cy="17575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ounded Rectangle 12"/>
          <p:cNvSpPr/>
          <p:nvPr/>
        </p:nvSpPr>
        <p:spPr>
          <a:xfrm>
            <a:off x="6555180" y="1947553"/>
            <a:ext cx="1496291" cy="3800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200" dirty="0" smtClean="0">
                <a:solidFill>
                  <a:srgbClr val="7030A0"/>
                </a:solidFill>
                <a:cs typeface="B Titr" pitchFamily="2" charset="-78"/>
              </a:rPr>
              <a:t>شهیدحسین صادق زاده</a:t>
            </a:r>
            <a:endParaRPr lang="en-US" sz="1200" dirty="0">
              <a:solidFill>
                <a:srgbClr val="7030A0"/>
              </a:solidFill>
              <a:cs typeface="B Titr" pitchFamily="2" charset="-78"/>
            </a:endParaRPr>
          </a:p>
        </p:txBody>
      </p:sp>
      <p:pic>
        <p:nvPicPr>
          <p:cNvPr id="3078" name="Picture 6" descr="G:\آزادکان شهید\عکس آزادگان شهید\حميد سعيد--اردوگاه تکریت عراق.jpg"/>
          <p:cNvPicPr>
            <a:picLocks noChangeAspect="1" noChangeArrowheads="1"/>
          </p:cNvPicPr>
          <p:nvPr/>
        </p:nvPicPr>
        <p:blipFill>
          <a:blip r:embed="rId6" cstate="print"/>
          <a:srcRect/>
          <a:stretch>
            <a:fillRect/>
          </a:stretch>
        </p:blipFill>
        <p:spPr bwMode="auto">
          <a:xfrm>
            <a:off x="8847117" y="247217"/>
            <a:ext cx="1175657" cy="16528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ounded Rectangle 14"/>
          <p:cNvSpPr/>
          <p:nvPr/>
        </p:nvSpPr>
        <p:spPr>
          <a:xfrm>
            <a:off x="8799616" y="1947553"/>
            <a:ext cx="1246909" cy="3443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400" dirty="0" smtClean="0">
                <a:solidFill>
                  <a:srgbClr val="7030A0"/>
                </a:solidFill>
                <a:cs typeface="B Titr" pitchFamily="2" charset="-78"/>
              </a:rPr>
              <a:t>شهیدحمیدسعید</a:t>
            </a:r>
            <a:endParaRPr lang="en-US" sz="1400" dirty="0">
              <a:solidFill>
                <a:srgbClr val="7030A0"/>
              </a:solidFill>
              <a:cs typeface="B Titr" pitchFamily="2" charset="-78"/>
            </a:endParaRPr>
          </a:p>
        </p:txBody>
      </p:sp>
      <p:sp>
        <p:nvSpPr>
          <p:cNvPr id="17" name="Rounded Rectangle 16"/>
          <p:cNvSpPr/>
          <p:nvPr/>
        </p:nvSpPr>
        <p:spPr>
          <a:xfrm>
            <a:off x="10604664" y="1900052"/>
            <a:ext cx="1235034" cy="4156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a:r>
              <a:rPr lang="fa-IR" sz="1050" dirty="0" smtClean="0">
                <a:solidFill>
                  <a:srgbClr val="7030A0"/>
                </a:solidFill>
                <a:cs typeface="B Titr" pitchFamily="2" charset="-78"/>
              </a:rPr>
              <a:t>شهیدحمیدرضاصالحی</a:t>
            </a:r>
            <a:endParaRPr lang="en-US" sz="1050" dirty="0">
              <a:solidFill>
                <a:srgbClr val="7030A0"/>
              </a:solidFill>
              <a:cs typeface="B Titr" pitchFamily="2" charset="-78"/>
            </a:endParaRPr>
          </a:p>
        </p:txBody>
      </p:sp>
      <p:pic>
        <p:nvPicPr>
          <p:cNvPr id="3080" name="Picture 8" descr="G:\آزادکان شهید\عکس آزادگان شهید\حمیدرضاصالحی.jpg"/>
          <p:cNvPicPr>
            <a:picLocks noChangeAspect="1" noChangeArrowheads="1"/>
          </p:cNvPicPr>
          <p:nvPr/>
        </p:nvPicPr>
        <p:blipFill>
          <a:blip r:embed="rId7" cstate="print"/>
          <a:srcRect/>
          <a:stretch>
            <a:fillRect/>
          </a:stretch>
        </p:blipFill>
        <p:spPr bwMode="auto">
          <a:xfrm>
            <a:off x="10616540" y="273133"/>
            <a:ext cx="1211283" cy="16230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81" name="Picture 9" descr="G:\آزادکان شهید\عکس آزادگان شهید\ذبیح الله بهاالدینی -عراق.jpg"/>
          <p:cNvPicPr>
            <a:picLocks noChangeAspect="1" noChangeArrowheads="1"/>
          </p:cNvPicPr>
          <p:nvPr/>
        </p:nvPicPr>
        <p:blipFill>
          <a:blip r:embed="rId8" cstate="print"/>
          <a:srcRect/>
          <a:stretch>
            <a:fillRect/>
          </a:stretch>
        </p:blipFill>
        <p:spPr bwMode="auto">
          <a:xfrm>
            <a:off x="154379" y="3057895"/>
            <a:ext cx="1508166" cy="1739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Rounded Rectangle 19"/>
          <p:cNvSpPr/>
          <p:nvPr/>
        </p:nvSpPr>
        <p:spPr>
          <a:xfrm>
            <a:off x="190006" y="4857007"/>
            <a:ext cx="1448789" cy="3681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100" dirty="0" smtClean="0">
                <a:solidFill>
                  <a:srgbClr val="7030A0"/>
                </a:solidFill>
                <a:cs typeface="B Titr" pitchFamily="2" charset="-78"/>
              </a:rPr>
              <a:t>شهیدذبیح الله بهاءالدینی</a:t>
            </a:r>
            <a:endParaRPr lang="en-US" sz="1100" dirty="0">
              <a:solidFill>
                <a:srgbClr val="7030A0"/>
              </a:solidFill>
              <a:cs typeface="B Titr" pitchFamily="2" charset="-78"/>
            </a:endParaRPr>
          </a:p>
        </p:txBody>
      </p:sp>
      <p:pic>
        <p:nvPicPr>
          <p:cNvPr id="3082" name="Picture 10" descr="G:\آزادکان شهید\عکس آزادگان شهید\مرتضی افتتاحی-اردگاه تکریت عراق.jpg"/>
          <p:cNvPicPr>
            <a:picLocks noChangeAspect="1" noChangeArrowheads="1"/>
          </p:cNvPicPr>
          <p:nvPr/>
        </p:nvPicPr>
        <p:blipFill>
          <a:blip r:embed="rId9" cstate="print"/>
          <a:srcRect/>
          <a:stretch>
            <a:fillRect/>
          </a:stretch>
        </p:blipFill>
        <p:spPr bwMode="auto">
          <a:xfrm>
            <a:off x="2481944" y="3182588"/>
            <a:ext cx="1223158" cy="15675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Rounded Rectangle 21"/>
          <p:cNvSpPr/>
          <p:nvPr/>
        </p:nvSpPr>
        <p:spPr>
          <a:xfrm>
            <a:off x="2422566" y="4809506"/>
            <a:ext cx="1341912" cy="3325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100" dirty="0" smtClean="0">
                <a:solidFill>
                  <a:srgbClr val="7030A0"/>
                </a:solidFill>
                <a:cs typeface="B Titr" pitchFamily="2" charset="-78"/>
              </a:rPr>
              <a:t>شهیدمرتضی افتتاحی</a:t>
            </a:r>
            <a:endParaRPr lang="en-US" sz="1100" dirty="0">
              <a:solidFill>
                <a:srgbClr val="7030A0"/>
              </a:solidFill>
              <a:cs typeface="B Titr" pitchFamily="2" charset="-78"/>
            </a:endParaRPr>
          </a:p>
        </p:txBody>
      </p:sp>
      <p:pic>
        <p:nvPicPr>
          <p:cNvPr id="3083" name="Picture 11" descr="G:\آزادکان شهید\عکس آزادگان شهید\مهدی شجاعی -زندانهای عراق.jpg"/>
          <p:cNvPicPr>
            <a:picLocks noChangeAspect="1" noChangeArrowheads="1"/>
          </p:cNvPicPr>
          <p:nvPr/>
        </p:nvPicPr>
        <p:blipFill>
          <a:blip r:embed="rId10" cstate="print"/>
          <a:srcRect/>
          <a:stretch>
            <a:fillRect/>
          </a:stretch>
        </p:blipFill>
        <p:spPr bwMode="auto">
          <a:xfrm>
            <a:off x="4573065" y="3218214"/>
            <a:ext cx="1198342" cy="15556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Rounded Rectangle 23"/>
          <p:cNvSpPr/>
          <p:nvPr/>
        </p:nvSpPr>
        <p:spPr>
          <a:xfrm>
            <a:off x="4583875" y="4833258"/>
            <a:ext cx="1365662" cy="3562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200" dirty="0" smtClean="0">
                <a:solidFill>
                  <a:srgbClr val="7030A0"/>
                </a:solidFill>
                <a:cs typeface="B Titr" pitchFamily="2" charset="-78"/>
              </a:rPr>
              <a:t>شهیدمهدی شجاعی</a:t>
            </a:r>
            <a:endParaRPr lang="en-US" sz="1200" dirty="0">
              <a:solidFill>
                <a:srgbClr val="7030A0"/>
              </a:solidFill>
              <a:cs typeface="B Titr" pitchFamily="2" charset="-78"/>
            </a:endParaRPr>
          </a:p>
        </p:txBody>
      </p:sp>
      <p:pic>
        <p:nvPicPr>
          <p:cNvPr id="3084" name="Picture 12" descr="G:\آزادکان شهید\عکس آزادگان شهید\مهدی قائم آبادی -عراق.jpg"/>
          <p:cNvPicPr>
            <a:picLocks noChangeAspect="1" noChangeArrowheads="1"/>
          </p:cNvPicPr>
          <p:nvPr/>
        </p:nvPicPr>
        <p:blipFill>
          <a:blip r:embed="rId11" cstate="print"/>
          <a:srcRect/>
          <a:stretch>
            <a:fillRect/>
          </a:stretch>
        </p:blipFill>
        <p:spPr bwMode="auto">
          <a:xfrm>
            <a:off x="6531429" y="3195164"/>
            <a:ext cx="1339355" cy="16618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Rounded Rectangle 25"/>
          <p:cNvSpPr/>
          <p:nvPr/>
        </p:nvSpPr>
        <p:spPr>
          <a:xfrm>
            <a:off x="6519554" y="4904509"/>
            <a:ext cx="1341911" cy="34438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100" dirty="0" smtClean="0">
                <a:solidFill>
                  <a:srgbClr val="7030A0"/>
                </a:solidFill>
                <a:cs typeface="B Titr" pitchFamily="2" charset="-78"/>
              </a:rPr>
              <a:t>شهیدمهدی قائم آبادی</a:t>
            </a:r>
            <a:endParaRPr lang="en-US" sz="1100" dirty="0">
              <a:solidFill>
                <a:srgbClr val="7030A0"/>
              </a:solidFill>
              <a:cs typeface="B Titr" pitchFamily="2" charset="-78"/>
            </a:endParaRPr>
          </a:p>
        </p:txBody>
      </p:sp>
      <p:pic>
        <p:nvPicPr>
          <p:cNvPr id="3085" name="Picture 13" descr="G:\آزادکان شهید\عکس آزادگان شهید\یوسف افشاری -شهادت -عراق.jpg"/>
          <p:cNvPicPr>
            <a:picLocks noChangeAspect="1" noChangeArrowheads="1"/>
          </p:cNvPicPr>
          <p:nvPr/>
        </p:nvPicPr>
        <p:blipFill>
          <a:blip r:embed="rId12" cstate="print"/>
          <a:srcRect/>
          <a:stretch>
            <a:fillRect/>
          </a:stretch>
        </p:blipFill>
        <p:spPr bwMode="auto">
          <a:xfrm>
            <a:off x="8869761" y="3278291"/>
            <a:ext cx="1224265" cy="14955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8" name="Rounded Rectangle 27"/>
          <p:cNvSpPr/>
          <p:nvPr/>
        </p:nvSpPr>
        <p:spPr>
          <a:xfrm>
            <a:off x="8918369" y="4797631"/>
            <a:ext cx="1175657" cy="29688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1100" dirty="0" smtClean="0">
                <a:solidFill>
                  <a:srgbClr val="7030A0"/>
                </a:solidFill>
                <a:cs typeface="B Titr" pitchFamily="2" charset="-78"/>
              </a:rPr>
              <a:t>شهیدیوسف افشاری</a:t>
            </a:r>
            <a:endParaRPr lang="en-US" sz="1100" dirty="0">
              <a:solidFill>
                <a:srgbClr val="7030A0"/>
              </a:solidFill>
              <a:cs typeface="B Titr" pitchFamily="2" charset="-78"/>
            </a:endParaRPr>
          </a:p>
        </p:txBody>
      </p:sp>
      <p:sp>
        <p:nvSpPr>
          <p:cNvPr id="29" name="Horizontal Scroll 28"/>
          <p:cNvSpPr/>
          <p:nvPr/>
        </p:nvSpPr>
        <p:spPr>
          <a:xfrm>
            <a:off x="213756" y="5118265"/>
            <a:ext cx="11978244" cy="1739735"/>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dirty="0" smtClean="0">
                <a:solidFill>
                  <a:srgbClr val="7030A0"/>
                </a:solidFill>
                <a:cs typeface="B Titr" pitchFamily="2" charset="-78"/>
              </a:rPr>
              <a:t>عکس آزادگان سرافرازی که درطی اسارت به مقام والای شهادت نائل کردیدند.</a:t>
            </a:r>
            <a:endParaRPr lang="en-US" sz="2400" dirty="0">
              <a:solidFill>
                <a:srgbClr val="7030A0"/>
              </a:solidFill>
              <a:cs typeface="B Titr" pitchFamily="2" charset="-78"/>
            </a:endParaRPr>
          </a:p>
        </p:txBody>
      </p:sp>
      <p:pic>
        <p:nvPicPr>
          <p:cNvPr id="30" name="Picture 2" descr="C:\Users\1286695937\Desktop\IMG-20200803-WA0002.jpg"/>
          <p:cNvPicPr>
            <a:picLocks noChangeAspect="1" noChangeArrowheads="1"/>
          </p:cNvPicPr>
          <p:nvPr/>
        </p:nvPicPr>
        <p:blipFill>
          <a:blip r:embed="rId13"/>
          <a:srcRect/>
          <a:stretch>
            <a:fillRect/>
          </a:stretch>
        </p:blipFill>
        <p:spPr bwMode="auto">
          <a:xfrm>
            <a:off x="11198432" y="5367647"/>
            <a:ext cx="993568" cy="1490353"/>
          </a:xfrm>
          <a:prstGeom prst="rect">
            <a:avLst/>
          </a:prstGeom>
          <a:noFill/>
        </p:spPr>
      </p:pic>
      <p:pic>
        <p:nvPicPr>
          <p:cNvPr id="31" name="Picture 30"/>
          <p:cNvPicPr>
            <a:picLocks noChangeAspect="1"/>
          </p:cNvPicPr>
          <p:nvPr/>
        </p:nvPicPr>
        <p:blipFill>
          <a:blip r:embed="rId14">
            <a:extLst>
              <a:ext uri="{28A0092B-C50C-407E-A947-70E740481C1C}">
                <a14:useLocalDpi xmlns="" xmlns:a14="http://schemas.microsoft.com/office/drawing/2010/main" val="0"/>
              </a:ext>
            </a:extLst>
          </a:blip>
          <a:stretch>
            <a:fillRect/>
          </a:stretch>
        </p:blipFill>
        <p:spPr>
          <a:xfrm>
            <a:off x="0" y="5367648"/>
            <a:ext cx="973777" cy="1490354"/>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Tree>
    <p:extLst>
      <p:ext uri="{BB962C8B-B14F-4D97-AF65-F5344CB8AC3E}">
        <p14:creationId xmlns="" xmlns:p14="http://schemas.microsoft.com/office/powerpoint/2010/main" val="239363050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27" y="5791200"/>
            <a:ext cx="897501" cy="1066799"/>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
        <p:nvSpPr>
          <p:cNvPr id="6" name="Cloud Callout 5"/>
          <p:cNvSpPr/>
          <p:nvPr/>
        </p:nvSpPr>
        <p:spPr>
          <a:xfrm>
            <a:off x="201882" y="0"/>
            <a:ext cx="6044540" cy="5640779"/>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smtClean="0">
                <a:solidFill>
                  <a:srgbClr val="FF0000"/>
                </a:solidFill>
                <a:cs typeface="B Titr" pitchFamily="2" charset="-78"/>
              </a:rPr>
              <a:t>سخت ترین دوران اسارت </a:t>
            </a:r>
          </a:p>
          <a:p>
            <a:pPr algn="ctr"/>
            <a:r>
              <a:rPr lang="fa-IR" sz="2400" dirty="0" smtClean="0">
                <a:solidFill>
                  <a:srgbClr val="FF0000"/>
                </a:solidFill>
                <a:cs typeface="B Titr" pitchFamily="2" charset="-78"/>
              </a:rPr>
              <a:t>مربوط به </a:t>
            </a:r>
          </a:p>
          <a:p>
            <a:pPr algn="ctr"/>
            <a:r>
              <a:rPr lang="fa-IR" sz="2400" dirty="0" smtClean="0">
                <a:solidFill>
                  <a:srgbClr val="7030A0"/>
                </a:solidFill>
                <a:cs typeface="B Titr" pitchFamily="2" charset="-78"/>
              </a:rPr>
              <a:t>سلو لهای بغداد و</a:t>
            </a:r>
          </a:p>
          <a:p>
            <a:pPr algn="ctr"/>
            <a:r>
              <a:rPr lang="fa-IR" sz="2400" dirty="0" smtClean="0">
                <a:solidFill>
                  <a:srgbClr val="7030A0"/>
                </a:solidFill>
                <a:cs typeface="B Titr" pitchFamily="2" charset="-78"/>
              </a:rPr>
              <a:t>اسرای ثبت نام نشده بود </a:t>
            </a:r>
          </a:p>
          <a:p>
            <a:pPr algn="ctr"/>
            <a:r>
              <a:rPr lang="fa-IR" sz="2400" dirty="0" smtClean="0">
                <a:solidFill>
                  <a:srgbClr val="00B0F0"/>
                </a:solidFill>
                <a:cs typeface="B Titr" pitchFamily="2" charset="-78"/>
              </a:rPr>
              <a:t>که بعضاً بر اثر شکنجه در هر</a:t>
            </a:r>
          </a:p>
          <a:p>
            <a:pPr algn="ctr"/>
            <a:r>
              <a:rPr lang="fa-IR" sz="2400" dirty="0" smtClean="0">
                <a:solidFill>
                  <a:srgbClr val="00B0F0"/>
                </a:solidFill>
                <a:cs typeface="B Titr" pitchFamily="2" charset="-78"/>
              </a:rPr>
              <a:t>آمارگیری متوجه م یشدند که یک نفر زیر پتوست.</a:t>
            </a:r>
          </a:p>
          <a:p>
            <a:pPr algn="ctr"/>
            <a:r>
              <a:rPr lang="fa-IR" sz="2400" dirty="0" smtClean="0">
                <a:solidFill>
                  <a:srgbClr val="FF0000"/>
                </a:solidFill>
                <a:cs typeface="B Titr" pitchFamily="2" charset="-78"/>
              </a:rPr>
              <a:t>به سراغش که می رفتند می دیدند در اثر شکنجه شهید</a:t>
            </a:r>
          </a:p>
          <a:p>
            <a:pPr algn="ctr"/>
            <a:r>
              <a:rPr lang="fa-IR" sz="2400" dirty="0" smtClean="0">
                <a:solidFill>
                  <a:srgbClr val="FF0000"/>
                </a:solidFill>
                <a:cs typeface="B Titr" pitchFamily="2" charset="-78"/>
              </a:rPr>
              <a:t>شده</a:t>
            </a:r>
            <a:r>
              <a:rPr lang="fa-IR" dirty="0" smtClean="0"/>
              <a:t>.</a:t>
            </a:r>
            <a:endParaRPr lang="en-US" dirty="0"/>
          </a:p>
        </p:txBody>
      </p:sp>
      <p:pic>
        <p:nvPicPr>
          <p:cNvPr id="8" name="Picture 7" descr="C:\Users\1286695937\Desktop\بازگشت آزادگان\عراقی1.jpg"/>
          <p:cNvPicPr>
            <a:picLocks noChangeAspect="1" noChangeArrowheads="1"/>
          </p:cNvPicPr>
          <p:nvPr/>
        </p:nvPicPr>
        <p:blipFill>
          <a:blip r:embed="rId3"/>
          <a:srcRect/>
          <a:stretch>
            <a:fillRect/>
          </a:stretch>
        </p:blipFill>
        <p:spPr bwMode="auto">
          <a:xfrm>
            <a:off x="6923314" y="-2"/>
            <a:ext cx="5268687" cy="6858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1286695937\Desktop\IMG-20200803-WA0002.jpg"/>
          <p:cNvPicPr>
            <a:picLocks noChangeAspect="1" noChangeArrowheads="1"/>
          </p:cNvPicPr>
          <p:nvPr/>
        </p:nvPicPr>
        <p:blipFill>
          <a:blip r:embed="rId4"/>
          <a:srcRect/>
          <a:stretch>
            <a:fillRect/>
          </a:stretch>
        </p:blipFill>
        <p:spPr bwMode="auto">
          <a:xfrm>
            <a:off x="11269682" y="5688280"/>
            <a:ext cx="922317" cy="1169719"/>
          </a:xfrm>
          <a:prstGeom prst="rect">
            <a:avLst/>
          </a:prstGeom>
          <a:noFill/>
        </p:spPr>
      </p:pic>
    </p:spTree>
    <p:extLst>
      <p:ext uri="{BB962C8B-B14F-4D97-AF65-F5344CB8AC3E}">
        <p14:creationId xmlns="" xmlns:p14="http://schemas.microsoft.com/office/powerpoint/2010/main" val="681885852"/>
      </p:ext>
    </p:extLst>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1286695937\Pictures\Page1.jpg"/>
          <p:cNvPicPr>
            <a:picLocks noChangeAspect="1" noChangeArrowheads="1"/>
          </p:cNvPicPr>
          <p:nvPr/>
        </p:nvPicPr>
        <p:blipFill>
          <a:blip r:embed="rId2"/>
          <a:srcRect/>
          <a:stretch>
            <a:fillRect/>
          </a:stretch>
        </p:blipFill>
        <p:spPr bwMode="auto">
          <a:xfrm>
            <a:off x="3728851" y="2410691"/>
            <a:ext cx="4370121" cy="4447309"/>
          </a:xfrm>
          <a:prstGeom prst="rect">
            <a:avLst/>
          </a:prstGeom>
          <a:noFill/>
        </p:spPr>
      </p:pic>
      <p:sp>
        <p:nvSpPr>
          <p:cNvPr id="10" name="Vertical Scroll 9"/>
          <p:cNvSpPr/>
          <p:nvPr/>
        </p:nvSpPr>
        <p:spPr>
          <a:xfrm>
            <a:off x="8039595" y="0"/>
            <a:ext cx="4152405"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smtClean="0">
                <a:solidFill>
                  <a:srgbClr val="FF0000"/>
                </a:solidFill>
                <a:cs typeface="B Titr" pitchFamily="2" charset="-78"/>
              </a:rPr>
              <a:t>15</a:t>
            </a:r>
            <a:r>
              <a:rPr lang="fa-IR" dirty="0" smtClean="0">
                <a:solidFill>
                  <a:srgbClr val="00B0F0"/>
                </a:solidFill>
                <a:cs typeface="B Titr" pitchFamily="2" charset="-78"/>
              </a:rPr>
              <a:t>اسیر و آزاده قطع نخاع سخت ترین دوران زندگی</a:t>
            </a:r>
          </a:p>
          <a:p>
            <a:pPr algn="ctr"/>
            <a:r>
              <a:rPr lang="fa-IR" dirty="0" smtClean="0">
                <a:solidFill>
                  <a:srgbClr val="00B0F0"/>
                </a:solidFill>
                <a:cs typeface="B Titr" pitchFamily="2" charset="-78"/>
              </a:rPr>
              <a:t>خود را در اردوگاهها می گذراندند به گونه ای که با</a:t>
            </a:r>
          </a:p>
          <a:p>
            <a:pPr algn="ctr"/>
            <a:r>
              <a:rPr lang="fa-IR" dirty="0" smtClean="0">
                <a:solidFill>
                  <a:srgbClr val="00B0F0"/>
                </a:solidFill>
                <a:cs typeface="B Titr" pitchFamily="2" charset="-78"/>
              </a:rPr>
              <a:t>یک فرغون جابجا می شدند.    </a:t>
            </a:r>
          </a:p>
          <a:p>
            <a:pPr algn="ctr"/>
            <a:r>
              <a:rPr lang="fa-IR" dirty="0" smtClean="0">
                <a:solidFill>
                  <a:srgbClr val="7030A0"/>
                </a:solidFill>
                <a:cs typeface="B Titr" pitchFamily="2" charset="-78"/>
              </a:rPr>
              <a:t>3 نفر از این عزیزان کرمانی</a:t>
            </a:r>
          </a:p>
          <a:p>
            <a:pPr algn="ctr"/>
            <a:r>
              <a:rPr lang="fa-IR" dirty="0" smtClean="0">
                <a:solidFill>
                  <a:srgbClr val="7030A0"/>
                </a:solidFill>
                <a:cs typeface="B Titr" pitchFamily="2" charset="-78"/>
              </a:rPr>
              <a:t>بودند. </a:t>
            </a:r>
          </a:p>
          <a:p>
            <a:pPr algn="ctr"/>
            <a:r>
              <a:rPr lang="fa-IR" dirty="0" smtClean="0">
                <a:solidFill>
                  <a:srgbClr val="00B0F0"/>
                </a:solidFill>
                <a:cs typeface="B Titr" pitchFamily="2" charset="-78"/>
              </a:rPr>
              <a:t>شهید محمدرضایی سرداری، غلامعلی محمدی و</a:t>
            </a:r>
          </a:p>
          <a:p>
            <a:pPr algn="ctr"/>
            <a:r>
              <a:rPr lang="fa-IR" dirty="0" smtClean="0">
                <a:solidFill>
                  <a:srgbClr val="00B0F0"/>
                </a:solidFill>
                <a:cs typeface="B Titr" pitchFamily="2" charset="-78"/>
              </a:rPr>
              <a:t>علی حاج علیزاده.</a:t>
            </a:r>
          </a:p>
          <a:p>
            <a:pPr algn="ctr"/>
            <a:r>
              <a:rPr lang="fa-IR" dirty="0" smtClean="0">
                <a:solidFill>
                  <a:srgbClr val="00B0F0"/>
                </a:solidFill>
                <a:cs typeface="B Titr" pitchFamily="2" charset="-78"/>
              </a:rPr>
              <a:t>ضمن این که 1284 نفر آزاده کرمانی برای همه ی ما</a:t>
            </a:r>
          </a:p>
          <a:p>
            <a:pPr algn="ctr"/>
            <a:r>
              <a:rPr lang="fa-IR" dirty="0" smtClean="0">
                <a:solidFill>
                  <a:srgbClr val="00B0F0"/>
                </a:solidFill>
                <a:cs typeface="B Titr" pitchFamily="2" charset="-78"/>
              </a:rPr>
              <a:t>قهرمانند.</a:t>
            </a:r>
          </a:p>
          <a:p>
            <a:pPr algn="ctr"/>
            <a:r>
              <a:rPr lang="fa-IR" dirty="0" smtClean="0">
                <a:solidFill>
                  <a:srgbClr val="FF0000"/>
                </a:solidFill>
                <a:cs typeface="B Titr" pitchFamily="2" charset="-78"/>
              </a:rPr>
              <a:t>اما اکنون 218 نفر از آنان جایشان در بین ما</a:t>
            </a:r>
          </a:p>
          <a:p>
            <a:pPr algn="ctr"/>
            <a:r>
              <a:rPr lang="fa-IR" dirty="0" smtClean="0">
                <a:solidFill>
                  <a:srgbClr val="FF0000"/>
                </a:solidFill>
                <a:cs typeface="B Titr" pitchFamily="2" charset="-78"/>
              </a:rPr>
              <a:t>خالی ست. </a:t>
            </a:r>
          </a:p>
          <a:p>
            <a:pPr algn="ctr"/>
            <a:r>
              <a:rPr lang="fa-IR" dirty="0" smtClean="0">
                <a:solidFill>
                  <a:srgbClr val="FF0000"/>
                </a:solidFill>
                <a:cs typeface="B Titr" pitchFamily="2" charset="-78"/>
              </a:rPr>
              <a:t>روحشان شاد.</a:t>
            </a:r>
          </a:p>
          <a:p>
            <a:pPr algn="ctr" rtl="1"/>
            <a:r>
              <a:rPr lang="fa-IR" sz="2000" dirty="0" smtClean="0">
                <a:solidFill>
                  <a:srgbClr val="7030A0"/>
                </a:solidFill>
                <a:cs typeface="B Titr" pitchFamily="2" charset="-78"/>
              </a:rPr>
              <a:t>81 نفر از آزادگان کشور بیش  از 10 سال اسارت را تحمل کردند.</a:t>
            </a:r>
          </a:p>
          <a:p>
            <a:pPr algn="ctr"/>
            <a:endParaRPr lang="fa-IR" dirty="0" smtClean="0">
              <a:solidFill>
                <a:srgbClr val="FF0000"/>
              </a:solidFill>
              <a:cs typeface="B Titr" pitchFamily="2" charset="-78"/>
            </a:endParaRPr>
          </a:p>
          <a:p>
            <a:pPr algn="ctr"/>
            <a:endParaRPr lang="fa-IR" dirty="0" smtClean="0">
              <a:solidFill>
                <a:srgbClr val="FF0000"/>
              </a:solidFill>
              <a:cs typeface="B Titr" pitchFamily="2" charset="-78"/>
            </a:endParaRPr>
          </a:p>
        </p:txBody>
      </p:sp>
      <p:sp>
        <p:nvSpPr>
          <p:cNvPr id="11" name="Vertical Scroll 10"/>
          <p:cNvSpPr/>
          <p:nvPr/>
        </p:nvSpPr>
        <p:spPr>
          <a:xfrm>
            <a:off x="-2" y="1"/>
            <a:ext cx="4251368"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fa-IR" sz="2000" dirty="0" smtClean="0"/>
          </a:p>
          <a:p>
            <a:pPr algn="ctr" rtl="1"/>
            <a:r>
              <a:rPr lang="fa-IR" sz="2000" dirty="0" smtClean="0">
                <a:solidFill>
                  <a:srgbClr val="FF0000"/>
                </a:solidFill>
                <a:cs typeface="B Titr" pitchFamily="2" charset="-78"/>
              </a:rPr>
              <a:t>حضورصلیب سرخ به همراهی خانمی بی حجاب</a:t>
            </a:r>
          </a:p>
          <a:p>
            <a:pPr algn="ctr" rtl="1"/>
            <a:r>
              <a:rPr lang="fa-IR" dirty="0" smtClean="0"/>
              <a:t>معمولاً ماهی یک بار و گاهی دو سه ماه یک بار نیروهای صلیب سرخ متشکل از چند مرد و یک زن که مسیحی بودند، برای گرفتن یا دادن نام هها به اردوگاه م یآمدند،اما چون این خانم بی حجاب بود، اسرا گفتند ما دیگر به خانواده هایمان نامه نمی دهیم و لزومی ندارد یک زن بی حجاب به میان ما بیاید. پرسیدند: چرا؟ گفتیم:که یا بدون این خانم بیایید و یا ایشان با حجاب بیایند.آنها پذیرفتند که خانم همراه شان با حجاب شود.از آن زمان به بعد هرگاه نیروهای صلیب سرخ می آمدند،این خانم حتی یک تار موی سرش هم بیرون نبود ودر عوض وقتی بین اسرا می آمد با اطمینان و آرامش حضو رمی یافت ولی عراقیها همیشه خیره به او نگاه میکردند.</a:t>
            </a:r>
          </a:p>
          <a:p>
            <a:pPr algn="ctr" rtl="1"/>
            <a:endParaRPr lang="fa-IR" dirty="0" smtClean="0"/>
          </a:p>
          <a:p>
            <a:pPr algn="ctr" rtl="1"/>
            <a:endParaRPr lang="fa-IR" dirty="0" smtClean="0"/>
          </a:p>
          <a:p>
            <a:pPr algn="ctr" rtl="1"/>
            <a:endParaRPr lang="fa-IR" dirty="0" smtClean="0"/>
          </a:p>
          <a:p>
            <a:pPr algn="ctr" rtl="1"/>
            <a:endParaRPr lang="en-US" dirty="0"/>
          </a:p>
        </p:txBody>
      </p:sp>
      <p:pic>
        <p:nvPicPr>
          <p:cNvPr id="12" name="Picture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041581"/>
            <a:ext cx="688769" cy="816419"/>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pic>
        <p:nvPicPr>
          <p:cNvPr id="13" name="Picture 2" descr="C:\Users\1286695937\Desktop\IMG-20200803-WA0002.jpg"/>
          <p:cNvPicPr>
            <a:picLocks noChangeAspect="1" noChangeArrowheads="1"/>
          </p:cNvPicPr>
          <p:nvPr/>
        </p:nvPicPr>
        <p:blipFill>
          <a:blip r:embed="rId4"/>
          <a:srcRect/>
          <a:stretch>
            <a:fillRect/>
          </a:stretch>
        </p:blipFill>
        <p:spPr bwMode="auto">
          <a:xfrm>
            <a:off x="11269682" y="5688280"/>
            <a:ext cx="922317" cy="1169719"/>
          </a:xfrm>
          <a:prstGeom prst="rect">
            <a:avLst/>
          </a:prstGeom>
          <a:noFill/>
        </p:spPr>
      </p:pic>
    </p:spTree>
    <p:extLst>
      <p:ext uri="{BB962C8B-B14F-4D97-AF65-F5344CB8AC3E}">
        <p14:creationId xmlns="" xmlns:p14="http://schemas.microsoft.com/office/powerpoint/2010/main" val="3154847928"/>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Scroll 6"/>
          <p:cNvSpPr/>
          <p:nvPr/>
        </p:nvSpPr>
        <p:spPr>
          <a:xfrm>
            <a:off x="8427523" y="0"/>
            <a:ext cx="3764477"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endParaRPr lang="fa-IR" sz="2000" dirty="0" smtClean="0">
              <a:solidFill>
                <a:srgbClr val="FF0000"/>
              </a:solidFill>
              <a:cs typeface="B Titr" pitchFamily="2" charset="-78"/>
            </a:endParaRPr>
          </a:p>
          <a:p>
            <a:pPr algn="ctr" rtl="1"/>
            <a:endParaRPr lang="fa-IR" sz="1600" dirty="0" smtClean="0">
              <a:solidFill>
                <a:srgbClr val="FF0000"/>
              </a:solidFill>
              <a:cs typeface="B Titr" pitchFamily="2" charset="-78"/>
            </a:endParaRPr>
          </a:p>
          <a:p>
            <a:pPr algn="ctr" rtl="1"/>
            <a:endParaRPr lang="fa-IR" sz="1600" dirty="0" smtClean="0">
              <a:solidFill>
                <a:srgbClr val="FF0000"/>
              </a:solidFill>
              <a:cs typeface="B Titr" pitchFamily="2" charset="-78"/>
            </a:endParaRPr>
          </a:p>
          <a:p>
            <a:pPr algn="ctr" rtl="1"/>
            <a:r>
              <a:rPr lang="fa-IR" sz="1600" dirty="0" smtClean="0">
                <a:solidFill>
                  <a:srgbClr val="FF0000"/>
                </a:solidFill>
                <a:cs typeface="B Titr" pitchFamily="2" charset="-78"/>
              </a:rPr>
              <a:t>گوشه ای ازخاطرات آزادگانی که دراسارت به مقام والا ی شهادت نائل شدند.</a:t>
            </a:r>
            <a:r>
              <a:rPr lang="fa-IR" sz="2000" dirty="0" smtClean="0">
                <a:solidFill>
                  <a:srgbClr val="7030A0"/>
                </a:solidFill>
              </a:rPr>
              <a:t/>
            </a:r>
            <a:br>
              <a:rPr lang="fa-IR" sz="2000" dirty="0" smtClean="0">
                <a:solidFill>
                  <a:srgbClr val="7030A0"/>
                </a:solidFill>
              </a:rPr>
            </a:br>
            <a:r>
              <a:rPr lang="fa-IR" sz="2000" dirty="0" smtClean="0">
                <a:solidFill>
                  <a:srgbClr val="7030A0"/>
                </a:solidFill>
              </a:rPr>
              <a:t>هنگام اسارت یکی از رزمندگان 17 ساله به شدت مجروح</a:t>
            </a:r>
          </a:p>
          <a:p>
            <a:pPr algn="ctr" rtl="1"/>
            <a:r>
              <a:rPr lang="fa-IR" sz="2000" dirty="0" smtClean="0">
                <a:solidFill>
                  <a:srgbClr val="7030A0"/>
                </a:solidFill>
              </a:rPr>
              <a:t>شد و به خاطر خونریزی زیاد، به شدت تشنه بود و آب</a:t>
            </a:r>
          </a:p>
          <a:p>
            <a:pPr algn="ctr" rtl="1"/>
            <a:r>
              <a:rPr lang="fa-IR" sz="2000" dirty="0" smtClean="0">
                <a:solidFill>
                  <a:srgbClr val="7030A0"/>
                </a:solidFill>
              </a:rPr>
              <a:t>طلب م یکرد. کسی به این درخواست او توجهی نمی</a:t>
            </a:r>
          </a:p>
          <a:p>
            <a:pPr algn="ctr" rtl="1"/>
            <a:r>
              <a:rPr lang="fa-IR" sz="2000" dirty="0" smtClean="0">
                <a:solidFill>
                  <a:srgbClr val="7030A0"/>
                </a:solidFill>
              </a:rPr>
              <a:t>کرد. در حالی که این نوجوان مجروح به خون نیاز داشت.</a:t>
            </a:r>
          </a:p>
          <a:p>
            <a:pPr algn="ctr" rtl="1"/>
            <a:r>
              <a:rPr lang="fa-IR" sz="2000" dirty="0" smtClean="0">
                <a:solidFill>
                  <a:srgbClr val="7030A0"/>
                </a:solidFill>
              </a:rPr>
              <a:t>در همین حین یک درجه دار عراقی به او گفت: آبجو</a:t>
            </a:r>
          </a:p>
          <a:p>
            <a:pPr algn="ctr" rtl="1"/>
            <a:r>
              <a:rPr lang="fa-IR" sz="2000" dirty="0" smtClean="0">
                <a:solidFill>
                  <a:srgbClr val="7030A0"/>
                </a:solidFill>
              </a:rPr>
              <a:t>می</a:t>
            </a:r>
            <a:r>
              <a:rPr lang="en-US" sz="2000" dirty="0" smtClean="0">
                <a:solidFill>
                  <a:srgbClr val="7030A0"/>
                </a:solidFill>
              </a:rPr>
              <a:t> </a:t>
            </a:r>
            <a:r>
              <a:rPr lang="fa-IR" sz="2000" dirty="0" smtClean="0">
                <a:solidFill>
                  <a:srgbClr val="7030A0"/>
                </a:solidFill>
              </a:rPr>
              <a:t>خواهی </a:t>
            </a:r>
            <a:r>
              <a:rPr lang="fa-IR" sz="2000" dirty="0" smtClean="0">
                <a:solidFill>
                  <a:srgbClr val="7030A0"/>
                </a:solidFill>
              </a:rPr>
              <a:t>برات بیارم؟</a:t>
            </a:r>
          </a:p>
          <a:p>
            <a:pPr algn="ctr" rtl="1"/>
            <a:r>
              <a:rPr lang="fa-IR" sz="2000" dirty="0" smtClean="0">
                <a:solidFill>
                  <a:srgbClr val="7030A0"/>
                </a:solidFill>
              </a:rPr>
              <a:t>آن رزمنده مجروح در حالی که درد او را کلافه کرده بود</a:t>
            </a:r>
          </a:p>
          <a:p>
            <a:pPr algn="ctr" rtl="1"/>
            <a:r>
              <a:rPr lang="fa-IR" sz="2000" dirty="0" smtClean="0">
                <a:solidFill>
                  <a:srgbClr val="7030A0"/>
                </a:solidFill>
              </a:rPr>
              <a:t>گفت: نه، حالم به هم </a:t>
            </a:r>
            <a:r>
              <a:rPr lang="fa-IR" sz="2000" dirty="0" smtClean="0">
                <a:solidFill>
                  <a:srgbClr val="7030A0"/>
                </a:solidFill>
              </a:rPr>
              <a:t>میخوره</a:t>
            </a:r>
            <a:r>
              <a:rPr lang="fa-IR" sz="2000" dirty="0" smtClean="0">
                <a:solidFill>
                  <a:srgbClr val="7030A0"/>
                </a:solidFill>
              </a:rPr>
              <a:t>، آب </a:t>
            </a:r>
            <a:r>
              <a:rPr lang="fa-IR" sz="2000" dirty="0" smtClean="0">
                <a:solidFill>
                  <a:srgbClr val="7030A0"/>
                </a:solidFill>
              </a:rPr>
              <a:t>میخوام.رزمنده</a:t>
            </a:r>
            <a:r>
              <a:rPr lang="en-US" sz="2000" dirty="0" smtClean="0">
                <a:solidFill>
                  <a:srgbClr val="7030A0"/>
                </a:solidFill>
              </a:rPr>
              <a:t> </a:t>
            </a:r>
            <a:r>
              <a:rPr lang="fa-IR" sz="2000" dirty="0" smtClean="0">
                <a:solidFill>
                  <a:srgbClr val="7030A0"/>
                </a:solidFill>
              </a:rPr>
              <a:t>ی </a:t>
            </a:r>
            <a:r>
              <a:rPr lang="fa-IR" sz="2000" dirty="0" smtClean="0">
                <a:solidFill>
                  <a:srgbClr val="7030A0"/>
                </a:solidFill>
              </a:rPr>
              <a:t>مجروح ما </a:t>
            </a:r>
            <a:r>
              <a:rPr lang="fa-IR" sz="2000" dirty="0" smtClean="0">
                <a:solidFill>
                  <a:srgbClr val="7030A0"/>
                </a:solidFill>
              </a:rPr>
              <a:t>درهمان </a:t>
            </a:r>
            <a:r>
              <a:rPr lang="fa-IR" sz="2000" dirty="0" smtClean="0">
                <a:solidFill>
                  <a:srgbClr val="7030A0"/>
                </a:solidFill>
              </a:rPr>
              <a:t>حالِ تشنه گی </a:t>
            </a:r>
            <a:r>
              <a:rPr lang="fa-IR" sz="2000" dirty="0" smtClean="0">
                <a:solidFill>
                  <a:srgbClr val="7030A0"/>
                </a:solidFill>
              </a:rPr>
              <a:t>به</a:t>
            </a:r>
            <a:r>
              <a:rPr lang="en-US" sz="2000" dirty="0" smtClean="0">
                <a:solidFill>
                  <a:srgbClr val="7030A0"/>
                </a:solidFill>
              </a:rPr>
              <a:t> </a:t>
            </a:r>
            <a:r>
              <a:rPr lang="fa-IR" sz="2000" dirty="0" smtClean="0">
                <a:solidFill>
                  <a:srgbClr val="7030A0"/>
                </a:solidFill>
              </a:rPr>
              <a:t>شهادت</a:t>
            </a:r>
            <a:endParaRPr lang="fa-IR" sz="2000" dirty="0" smtClean="0">
              <a:solidFill>
                <a:srgbClr val="7030A0"/>
              </a:solidFill>
            </a:endParaRPr>
          </a:p>
          <a:p>
            <a:pPr algn="ctr" rtl="1"/>
            <a:r>
              <a:rPr lang="fa-IR" sz="2000" dirty="0" smtClean="0">
                <a:solidFill>
                  <a:srgbClr val="7030A0"/>
                </a:solidFill>
              </a:rPr>
              <a:t>رسید و او را همانجا دفن کردند</a:t>
            </a:r>
            <a:r>
              <a:rPr lang="fa-IR" sz="2000" dirty="0" smtClean="0">
                <a:solidFill>
                  <a:srgbClr val="7030A0"/>
                </a:solidFill>
              </a:rPr>
              <a:t>.</a:t>
            </a:r>
            <a:endParaRPr lang="en-US" sz="2000" dirty="0" smtClean="0">
              <a:solidFill>
                <a:srgbClr val="7030A0"/>
              </a:solidFill>
            </a:endParaRPr>
          </a:p>
          <a:p>
            <a:pPr algn="ctr" rtl="1"/>
            <a:r>
              <a:rPr lang="en-US" sz="2000" dirty="0" smtClean="0">
                <a:solidFill>
                  <a:srgbClr val="7030A0"/>
                </a:solidFill>
              </a:rPr>
              <a:t>\</a:t>
            </a:r>
            <a:endParaRPr lang="fa-IR" sz="2000" dirty="0" smtClean="0">
              <a:solidFill>
                <a:srgbClr val="7030A0"/>
              </a:solidFill>
            </a:endParaRPr>
          </a:p>
          <a:p>
            <a:pPr algn="ctr" rtl="1"/>
            <a:endParaRPr lang="fa-IR" sz="2000" dirty="0" smtClean="0">
              <a:solidFill>
                <a:srgbClr val="7030A0"/>
              </a:solidFill>
              <a:cs typeface="B Titr" pitchFamily="2" charset="-78"/>
            </a:endParaRPr>
          </a:p>
          <a:p>
            <a:pPr algn="ctr" rtl="1"/>
            <a:endParaRPr lang="fa-IR" sz="2000" dirty="0" smtClean="0">
              <a:solidFill>
                <a:srgbClr val="7030A0"/>
              </a:solidFill>
              <a:cs typeface="B Titr" pitchFamily="2" charset="-78"/>
            </a:endParaRPr>
          </a:p>
        </p:txBody>
      </p:sp>
      <p:sp>
        <p:nvSpPr>
          <p:cNvPr id="8" name="Vertical Scroll 7"/>
          <p:cNvSpPr/>
          <p:nvPr/>
        </p:nvSpPr>
        <p:spPr>
          <a:xfrm>
            <a:off x="-2" y="1"/>
            <a:ext cx="4251368"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endParaRPr lang="fa-IR" sz="2400" dirty="0" smtClean="0">
              <a:solidFill>
                <a:srgbClr val="7030A0"/>
              </a:solidFill>
              <a:latin typeface="AP Yekan black" pitchFamily="2" charset="-78"/>
              <a:cs typeface="B Nazanin" pitchFamily="2" charset="-78"/>
            </a:endParaRPr>
          </a:p>
          <a:p>
            <a:pPr algn="ctr" rtl="1"/>
            <a:endParaRPr lang="fa-IR" sz="2400" dirty="0" smtClean="0">
              <a:solidFill>
                <a:srgbClr val="7030A0"/>
              </a:solidFill>
              <a:latin typeface="AP Yekan black" pitchFamily="2" charset="-78"/>
              <a:cs typeface="B Nazanin" pitchFamily="2" charset="-78"/>
            </a:endParaRPr>
          </a:p>
          <a:p>
            <a:pPr algn="ctr" rtl="1"/>
            <a:endParaRPr lang="fa-IR" sz="2400" dirty="0" smtClean="0">
              <a:solidFill>
                <a:srgbClr val="7030A0"/>
              </a:solidFill>
              <a:latin typeface="AP Yekan black" pitchFamily="2" charset="-78"/>
              <a:cs typeface="B Nazanin" pitchFamily="2" charset="-78"/>
            </a:endParaRPr>
          </a:p>
          <a:p>
            <a:pPr algn="ctr" rtl="1"/>
            <a:r>
              <a:rPr lang="fa-IR" sz="2400" dirty="0" smtClean="0">
                <a:solidFill>
                  <a:srgbClr val="7030A0"/>
                </a:solidFill>
                <a:latin typeface="AP Yekan black" pitchFamily="2" charset="-78"/>
                <a:cs typeface="B Nazanin" pitchFamily="2" charset="-78"/>
              </a:rPr>
              <a:t>16ساله بود که به اسارت درآمد. او مقاوم بود وصبور. سه ساعت و نیم شکنجه شد.</a:t>
            </a:r>
          </a:p>
          <a:p>
            <a:pPr algn="ctr" rtl="1"/>
            <a:r>
              <a:rPr lang="fa-IR" sz="2400" dirty="0" smtClean="0">
                <a:solidFill>
                  <a:srgbClr val="7030A0"/>
                </a:solidFill>
                <a:latin typeface="AP Yekan black" pitchFamily="2" charset="-78"/>
                <a:cs typeface="B Nazanin" pitchFamily="2" charset="-78"/>
              </a:rPr>
              <a:t> </a:t>
            </a:r>
            <a:r>
              <a:rPr lang="fa-IR" sz="2400" dirty="0" smtClean="0">
                <a:solidFill>
                  <a:srgbClr val="00B0F0"/>
                </a:solidFill>
                <a:latin typeface="AP Yekan black" pitchFamily="2" charset="-78"/>
                <a:cs typeface="AP Yekan black" pitchFamily="2" charset="-78"/>
              </a:rPr>
              <a:t>هزار کابل به کف پاهایش زدند، اتوی داغ را به کف پاهای اوکشیدند که در نهایت یکی از پاهایش کاملاً سوخت و مدتها گوشت اضافه میآوردشاهپسندی 6 ماه نمی توانست روی پای خود راه برود.</a:t>
            </a:r>
          </a:p>
          <a:p>
            <a:pPr algn="ctr"/>
            <a:r>
              <a:rPr lang="fa-IR" sz="2400" dirty="0" smtClean="0">
                <a:solidFill>
                  <a:srgbClr val="7030A0"/>
                </a:solidFill>
                <a:latin typeface="AP Yekan black" pitchFamily="2" charset="-78"/>
                <a:cs typeface="B Nazanin" pitchFamily="2" charset="-78"/>
              </a:rPr>
              <a:t>در هنگام برش گوشت اضافه  می گفت: چیدن این گوشتها از شکنجه ها برایم بدتر است. مقاومت او درحدی بود که </a:t>
            </a:r>
          </a:p>
          <a:p>
            <a:pPr algn="ctr"/>
            <a:r>
              <a:rPr lang="fa-IR" sz="2400" dirty="0" smtClean="0">
                <a:solidFill>
                  <a:srgbClr val="FF0000"/>
                </a:solidFill>
                <a:latin typeface="AP Yekan black" pitchFamily="2" charset="-78"/>
                <a:cs typeface="B Titr" pitchFamily="2" charset="-78"/>
              </a:rPr>
              <a:t>افسر عراقی وی را فوق بشرخطاب می کرد</a:t>
            </a:r>
            <a:r>
              <a:rPr lang="fa-IR" sz="2000" dirty="0" smtClean="0">
                <a:solidFill>
                  <a:srgbClr val="FF0000"/>
                </a:solidFill>
                <a:cs typeface="B Titr" pitchFamily="2" charset="-78"/>
              </a:rPr>
              <a:t>.</a:t>
            </a:r>
          </a:p>
          <a:p>
            <a:pPr algn="ctr" rtl="1"/>
            <a:endParaRPr lang="fa-IR" sz="2000" dirty="0" smtClean="0"/>
          </a:p>
          <a:p>
            <a:pPr algn="ctr" rtl="1"/>
            <a:endParaRPr lang="fa-IR" sz="2000" dirty="0" smtClean="0"/>
          </a:p>
          <a:p>
            <a:pPr algn="ctr" rtl="1"/>
            <a:endParaRPr lang="en-US" dirty="0"/>
          </a:p>
        </p:txBody>
      </p:sp>
      <p:pic>
        <p:nvPicPr>
          <p:cNvPr id="9" name="Picture 8"/>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6086475"/>
            <a:ext cx="649086" cy="771524"/>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pic>
        <p:nvPicPr>
          <p:cNvPr id="10" name="Picture 2" descr="C:\Users\1286695937\Desktop\بازگشت آزادگان\عراقی8.jpg"/>
          <p:cNvPicPr>
            <a:picLocks noChangeAspect="1" noChangeArrowheads="1"/>
          </p:cNvPicPr>
          <p:nvPr/>
        </p:nvPicPr>
        <p:blipFill>
          <a:blip r:embed="rId3"/>
          <a:srcRect/>
          <a:stretch>
            <a:fillRect/>
          </a:stretch>
        </p:blipFill>
        <p:spPr bwMode="auto">
          <a:xfrm>
            <a:off x="3728851" y="2588821"/>
            <a:ext cx="5118265" cy="426917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2" descr="C:\Users\1286695937\Desktop\IMG-20200803-WA0002.jpg"/>
          <p:cNvPicPr>
            <a:picLocks noChangeAspect="1" noChangeArrowheads="1"/>
          </p:cNvPicPr>
          <p:nvPr/>
        </p:nvPicPr>
        <p:blipFill>
          <a:blip r:embed="rId4"/>
          <a:srcRect/>
          <a:stretch>
            <a:fillRect/>
          </a:stretch>
        </p:blipFill>
        <p:spPr bwMode="auto">
          <a:xfrm>
            <a:off x="11625501" y="6139543"/>
            <a:ext cx="566498" cy="718456"/>
          </a:xfrm>
          <a:prstGeom prst="rect">
            <a:avLst/>
          </a:prstGeom>
          <a:noFill/>
        </p:spPr>
      </p:pic>
      <p:pic>
        <p:nvPicPr>
          <p:cNvPr id="2050" name="Picture 2" descr="C:\Users\1286695937\Desktop\عکسهای جدید\آزاده.jpg"/>
          <p:cNvPicPr>
            <a:picLocks noChangeAspect="1" noChangeArrowheads="1"/>
          </p:cNvPicPr>
          <p:nvPr/>
        </p:nvPicPr>
        <p:blipFill>
          <a:blip r:embed="rId5"/>
          <a:srcRect/>
          <a:stretch>
            <a:fillRect/>
          </a:stretch>
        </p:blipFill>
        <p:spPr bwMode="auto">
          <a:xfrm>
            <a:off x="4643252" y="156111"/>
            <a:ext cx="3657600" cy="2349583"/>
          </a:xfrm>
          <a:prstGeom prst="rect">
            <a:avLst/>
          </a:prstGeom>
          <a:noFill/>
        </p:spPr>
      </p:pic>
    </p:spTree>
    <p:extLst>
      <p:ext uri="{BB962C8B-B14F-4D97-AF65-F5344CB8AC3E}">
        <p14:creationId xmlns="" xmlns:p14="http://schemas.microsoft.com/office/powerpoint/2010/main" val="4147408457"/>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Scroll 5"/>
          <p:cNvSpPr/>
          <p:nvPr/>
        </p:nvSpPr>
        <p:spPr>
          <a:xfrm>
            <a:off x="0" y="0"/>
            <a:ext cx="3764477"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a-IR" sz="2800" dirty="0" smtClean="0">
              <a:solidFill>
                <a:srgbClr val="FF0000"/>
              </a:solidFill>
              <a:cs typeface="B Titr" pitchFamily="2" charset="-78"/>
            </a:endParaRPr>
          </a:p>
          <a:p>
            <a:pPr algn="ctr"/>
            <a:r>
              <a:rPr lang="fa-IR" sz="2400" dirty="0" smtClean="0">
                <a:solidFill>
                  <a:srgbClr val="FF0000"/>
                </a:solidFill>
                <a:cs typeface="B Titr" pitchFamily="2" charset="-78"/>
              </a:rPr>
              <a:t>افتخارماسردارشهیدسپهد حاج قاسم سلیمانی...</a:t>
            </a:r>
            <a:r>
              <a:rPr lang="fa-IR" dirty="0" smtClean="0"/>
              <a:t/>
            </a:r>
            <a:br>
              <a:rPr lang="fa-IR" dirty="0" smtClean="0"/>
            </a:br>
            <a:r>
              <a:rPr lang="fa-IR" sz="2000" dirty="0" smtClean="0">
                <a:solidFill>
                  <a:srgbClr val="7030A0"/>
                </a:solidFill>
              </a:rPr>
              <a:t>بخشی از یادداشت سردار حاج قاسم سلیمانی بر کتاب «آن</a:t>
            </a:r>
          </a:p>
          <a:p>
            <a:pPr algn="ctr"/>
            <a:r>
              <a:rPr lang="fa-IR" sz="2000" dirty="0" smtClean="0">
                <a:solidFill>
                  <a:srgbClr val="7030A0"/>
                </a:solidFill>
              </a:rPr>
              <a:t>بیست و سه نفر » نوشته ی احمد یوسف زاده:</a:t>
            </a:r>
          </a:p>
          <a:p>
            <a:pPr algn="ctr"/>
            <a:r>
              <a:rPr lang="fa-IR" sz="2000" b="1" dirty="0" smtClean="0">
                <a:solidFill>
                  <a:srgbClr val="C00000"/>
                </a:solidFill>
              </a:rPr>
              <a:t>به کرمانی بودنم افتخار می کنم، ازداشتن گوهرهایی</a:t>
            </a:r>
          </a:p>
          <a:p>
            <a:pPr algn="ctr"/>
            <a:r>
              <a:rPr lang="fa-IR" sz="2000" b="1" dirty="0" smtClean="0">
                <a:solidFill>
                  <a:srgbClr val="C00000"/>
                </a:solidFill>
              </a:rPr>
              <a:t>همچون «شهسواری » که فریاد مرگ بر صدام، ضد</a:t>
            </a:r>
          </a:p>
          <a:p>
            <a:pPr algn="ctr"/>
            <a:r>
              <a:rPr lang="fa-IR" sz="2000" b="1" dirty="0" smtClean="0">
                <a:solidFill>
                  <a:srgbClr val="C00000"/>
                </a:solidFill>
              </a:rPr>
              <a:t>اسلام را در چنگال دشمن سر داد و نشان داد به خوبی</a:t>
            </a:r>
          </a:p>
          <a:p>
            <a:pPr algn="ctr" rtl="1"/>
            <a:r>
              <a:rPr lang="fa-IR" sz="2000" b="1" dirty="0" smtClean="0">
                <a:solidFill>
                  <a:srgbClr val="C00000"/>
                </a:solidFill>
              </a:rPr>
              <a:t>درس خود را از مکتب امام سجاد(ع) آموخته است</a:t>
            </a:r>
          </a:p>
          <a:p>
            <a:pPr algn="ctr"/>
            <a:r>
              <a:rPr lang="fa-IR" sz="2000" b="1" dirty="0" smtClean="0">
                <a:solidFill>
                  <a:srgbClr val="C00000"/>
                </a:solidFill>
              </a:rPr>
              <a:t>و «امیر شاهپسندی » که بر </a:t>
            </a:r>
          </a:p>
          <a:p>
            <a:pPr algn="ctr"/>
            <a:r>
              <a:rPr lang="fa-IR" sz="2000" b="1" dirty="0" smtClean="0">
                <a:solidFill>
                  <a:srgbClr val="C00000"/>
                </a:solidFill>
              </a:rPr>
              <a:t>گوشتهای بر اثر شلاق</a:t>
            </a:r>
          </a:p>
          <a:p>
            <a:pPr algn="ctr"/>
            <a:r>
              <a:rPr lang="fa-IR" sz="2000" b="1" dirty="0" smtClean="0">
                <a:solidFill>
                  <a:srgbClr val="C00000"/>
                </a:solidFill>
              </a:rPr>
              <a:t>فروریخته ی او اطو کشیدند.</a:t>
            </a:r>
          </a:p>
          <a:p>
            <a:pPr algn="ctr"/>
            <a:r>
              <a:rPr lang="fa-IR" b="1" dirty="0" smtClean="0">
                <a:solidFill>
                  <a:srgbClr val="7030A0"/>
                </a:solidFill>
              </a:rPr>
              <a:t>و «احمد یوسف زاده ، زاده خوش  مستقیمی وحسنی و.... که از اسارت عظمت آفریدند</a:t>
            </a:r>
            <a:r>
              <a:rPr lang="fa-IR" b="1" dirty="0" smtClean="0">
                <a:solidFill>
                  <a:srgbClr val="0070C0"/>
                </a:solidFill>
              </a:rPr>
              <a:t>.</a:t>
            </a:r>
          </a:p>
          <a:p>
            <a:pPr algn="ctr" rtl="1"/>
            <a:endParaRPr lang="fa-IR" b="1" dirty="0" smtClean="0">
              <a:solidFill>
                <a:srgbClr val="FF0000"/>
              </a:solidFill>
              <a:cs typeface="B Titr" pitchFamily="2" charset="-78"/>
            </a:endParaRPr>
          </a:p>
          <a:p>
            <a:pPr algn="ctr" rtl="1"/>
            <a:endParaRPr lang="fa-IR" dirty="0" smtClean="0">
              <a:solidFill>
                <a:srgbClr val="FF0000"/>
              </a:solidFill>
              <a:cs typeface="B Titr" pitchFamily="2" charset="-78"/>
            </a:endParaRPr>
          </a:p>
        </p:txBody>
      </p:sp>
      <p:pic>
        <p:nvPicPr>
          <p:cNvPr id="2050" name="Picture 2" descr="C:\Users\1286695937\Desktop\بازگشت آزادگان22\شاه پسندس.jpg"/>
          <p:cNvPicPr>
            <a:picLocks noChangeAspect="1" noChangeArrowheads="1"/>
          </p:cNvPicPr>
          <p:nvPr/>
        </p:nvPicPr>
        <p:blipFill>
          <a:blip r:embed="rId2"/>
          <a:srcRect/>
          <a:stretch>
            <a:fillRect/>
          </a:stretch>
        </p:blipFill>
        <p:spPr bwMode="auto">
          <a:xfrm>
            <a:off x="5403272" y="3230088"/>
            <a:ext cx="4892633" cy="3627912"/>
          </a:xfrm>
          <a:prstGeom prst="ellipse">
            <a:avLst/>
          </a:prstGeom>
          <a:ln>
            <a:noFill/>
          </a:ln>
          <a:effectLst>
            <a:softEdge rad="112500"/>
          </a:effectLst>
        </p:spPr>
      </p:pic>
      <p:pic>
        <p:nvPicPr>
          <p:cNvPr id="8" name="Picture 2" descr="C:\Users\1286695937\Desktop\IMG-20200803-WA0002.jpg"/>
          <p:cNvPicPr>
            <a:picLocks noChangeAspect="1" noChangeArrowheads="1"/>
          </p:cNvPicPr>
          <p:nvPr/>
        </p:nvPicPr>
        <p:blipFill>
          <a:blip r:embed="rId3"/>
          <a:srcRect/>
          <a:stretch>
            <a:fillRect/>
          </a:stretch>
        </p:blipFill>
        <p:spPr bwMode="auto">
          <a:xfrm>
            <a:off x="11269682" y="5688280"/>
            <a:ext cx="922317" cy="1169719"/>
          </a:xfrm>
          <a:prstGeom prst="rect">
            <a:avLst/>
          </a:prstGeom>
          <a:noFill/>
        </p:spPr>
      </p:pic>
      <p:pic>
        <p:nvPicPr>
          <p:cNvPr id="1026" name="Picture 2" descr="C:\Users\1286695937\Desktop\عکسهای جدید\سردار2.jpg"/>
          <p:cNvPicPr>
            <a:picLocks noChangeAspect="1" noChangeArrowheads="1"/>
          </p:cNvPicPr>
          <p:nvPr/>
        </p:nvPicPr>
        <p:blipFill>
          <a:blip r:embed="rId4"/>
          <a:srcRect/>
          <a:stretch>
            <a:fillRect/>
          </a:stretch>
        </p:blipFill>
        <p:spPr bwMode="auto">
          <a:xfrm>
            <a:off x="3455719" y="0"/>
            <a:ext cx="4203865" cy="3206337"/>
          </a:xfrm>
          <a:prstGeom prst="rect">
            <a:avLst/>
          </a:prstGeom>
          <a:noFill/>
        </p:spPr>
      </p:pic>
      <p:pic>
        <p:nvPicPr>
          <p:cNvPr id="1027" name="Picture 3" descr="C:\Users\1286695937\Desktop\عکسهای جدید\سردارسلیمانی.jpg"/>
          <p:cNvPicPr>
            <a:picLocks noChangeAspect="1" noChangeArrowheads="1"/>
          </p:cNvPicPr>
          <p:nvPr/>
        </p:nvPicPr>
        <p:blipFill>
          <a:blip r:embed="rId5"/>
          <a:srcRect/>
          <a:stretch>
            <a:fillRect/>
          </a:stretch>
        </p:blipFill>
        <p:spPr bwMode="auto">
          <a:xfrm>
            <a:off x="3467594" y="3170712"/>
            <a:ext cx="3253839" cy="3687288"/>
          </a:xfrm>
          <a:prstGeom prst="rect">
            <a:avLst/>
          </a:prstGeom>
          <a:noFill/>
        </p:spPr>
      </p:pic>
      <p:pic>
        <p:nvPicPr>
          <p:cNvPr id="1028" name="Picture 4" descr="C:\Users\1286695937\Desktop\عکسهای جدید\index.jpg"/>
          <p:cNvPicPr>
            <a:picLocks noChangeAspect="1" noChangeArrowheads="1"/>
          </p:cNvPicPr>
          <p:nvPr/>
        </p:nvPicPr>
        <p:blipFill>
          <a:blip r:embed="rId6"/>
          <a:srcRect/>
          <a:stretch>
            <a:fillRect/>
          </a:stretch>
        </p:blipFill>
        <p:spPr bwMode="auto">
          <a:xfrm>
            <a:off x="7695211" y="0"/>
            <a:ext cx="4496789" cy="3063834"/>
          </a:xfrm>
          <a:prstGeom prst="rect">
            <a:avLst/>
          </a:prstGeom>
          <a:noFill/>
        </p:spPr>
      </p:pic>
      <p:pic>
        <p:nvPicPr>
          <p:cNvPr id="1029" name="Picture 5" descr="C:\Users\1286695937\Desktop\عکسهای جدید\شهشواری.jpg"/>
          <p:cNvPicPr>
            <a:picLocks noChangeAspect="1" noChangeArrowheads="1"/>
          </p:cNvPicPr>
          <p:nvPr/>
        </p:nvPicPr>
        <p:blipFill>
          <a:blip r:embed="rId7"/>
          <a:srcRect/>
          <a:stretch>
            <a:fillRect/>
          </a:stretch>
        </p:blipFill>
        <p:spPr bwMode="auto">
          <a:xfrm>
            <a:off x="8965994" y="3063834"/>
            <a:ext cx="3226006" cy="3794165"/>
          </a:xfrm>
          <a:prstGeom prst="rect">
            <a:avLst/>
          </a:prstGeom>
          <a:noFill/>
        </p:spPr>
      </p:pic>
      <p:pic>
        <p:nvPicPr>
          <p:cNvPr id="9" name="Picture 8"/>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0" y="6032664"/>
            <a:ext cx="687522" cy="825335"/>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Tree>
    <p:extLst>
      <p:ext uri="{BB962C8B-B14F-4D97-AF65-F5344CB8AC3E}">
        <p14:creationId xmlns="" xmlns:p14="http://schemas.microsoft.com/office/powerpoint/2010/main" val="652732176"/>
      </p:ext>
    </p:extLst>
  </p:cSld>
  <p:clrMapOvr>
    <a:masterClrMapping/>
  </p:clrMapOvr>
  <p:transition advClick="0" advTm="156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1286695937\Desktop\IMG-20200803-WA0002.jpg"/>
          <p:cNvPicPr>
            <a:picLocks noChangeAspect="1" noChangeArrowheads="1"/>
          </p:cNvPicPr>
          <p:nvPr/>
        </p:nvPicPr>
        <p:blipFill>
          <a:blip r:embed="rId2"/>
          <a:srcRect/>
          <a:stretch>
            <a:fillRect/>
          </a:stretch>
        </p:blipFill>
        <p:spPr bwMode="auto">
          <a:xfrm>
            <a:off x="11269682" y="5688280"/>
            <a:ext cx="922317" cy="1169719"/>
          </a:xfrm>
          <a:prstGeom prst="rect">
            <a:avLst/>
          </a:prstGeom>
          <a:noFill/>
        </p:spPr>
      </p:pic>
      <p:sp>
        <p:nvSpPr>
          <p:cNvPr id="9" name="Vertical Scroll 8"/>
          <p:cNvSpPr/>
          <p:nvPr/>
        </p:nvSpPr>
        <p:spPr>
          <a:xfrm>
            <a:off x="914398" y="0"/>
            <a:ext cx="4251368"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fa-IR" sz="2400" dirty="0" smtClean="0">
                <a:solidFill>
                  <a:srgbClr val="C00000"/>
                </a:solidFill>
                <a:cs typeface="B Titr" pitchFamily="2" charset="-78"/>
              </a:rPr>
              <a:t>خداباماست...</a:t>
            </a:r>
            <a:r>
              <a:rPr lang="fa-IR" sz="2000" dirty="0" smtClean="0"/>
              <a:t/>
            </a:r>
            <a:br>
              <a:rPr lang="fa-IR" sz="2000" dirty="0" smtClean="0"/>
            </a:br>
            <a:r>
              <a:rPr lang="fa-IR" sz="2000" dirty="0" smtClean="0"/>
              <a:t>وقتی با دست ها و چشمان بسته از بیمارستان الرشید مراخارج میکردند، به صحبت های چند روز قبل «توفیق</a:t>
            </a:r>
          </a:p>
          <a:p>
            <a:pPr algn="r" rtl="1"/>
            <a:r>
              <a:rPr lang="fa-IR" sz="2000" dirty="0" smtClean="0"/>
              <a:t>احمد » فکر می کردم که می گفت: </a:t>
            </a:r>
            <a:r>
              <a:rPr lang="fa-IR" sz="2000" dirty="0" smtClean="0">
                <a:solidFill>
                  <a:srgbClr val="C00000"/>
                </a:solidFill>
              </a:rPr>
              <a:t>سید، من روزی فهمیدم خدا با ما نیست که «هشام الفخری » در مقر تیپ413 در منطقه قلعه دیزه سه اسیر ایرانی را سوار بر هلیکوپتر کرد و از فرازآسمان به پایین پرت کرد.این قساوت قلب هشام را همه ی نظامیان عراقی می دانند</a:t>
            </a:r>
            <a:r>
              <a:rPr lang="fa-IR" sz="2000" dirty="0" smtClean="0">
                <a:solidFill>
                  <a:srgbClr val="7030A0"/>
                </a:solidFill>
              </a:rPr>
              <a:t>.و روزی فهمیدم خدا با شماست که در عملیات شلمچه نیروهای تیپ 47 پیاده عراق در منطقه ی ابوالخصیب اشتباهاًبا یکدیگر درگیر شدند و آن همه تلفات از هم گرفتند.</a:t>
            </a:r>
          </a:p>
          <a:p>
            <a:r>
              <a:rPr lang="fa-IR" sz="2000" b="1" dirty="0" smtClean="0"/>
              <a:t>کتاب «پایی که جا ماند »</a:t>
            </a:r>
          </a:p>
          <a:p>
            <a:r>
              <a:rPr lang="fa-IR" sz="2000" b="1" dirty="0" smtClean="0"/>
              <a:t>سیدناصر حسینی پور</a:t>
            </a:r>
            <a:endParaRPr lang="en-US" dirty="0"/>
          </a:p>
        </p:txBody>
      </p:sp>
      <p:pic>
        <p:nvPicPr>
          <p:cNvPr id="10" name="Picture 3" descr="C:\Users\1286695937\Pictures\Page1.jpg"/>
          <p:cNvPicPr>
            <a:picLocks noChangeAspect="1" noChangeArrowheads="1"/>
          </p:cNvPicPr>
          <p:nvPr/>
        </p:nvPicPr>
        <p:blipFill>
          <a:blip r:embed="rId3"/>
          <a:srcRect/>
          <a:stretch>
            <a:fillRect/>
          </a:stretch>
        </p:blipFill>
        <p:spPr bwMode="auto">
          <a:xfrm>
            <a:off x="4963887" y="0"/>
            <a:ext cx="6329547" cy="6858000"/>
          </a:xfrm>
          <a:prstGeom prst="rect">
            <a:avLst/>
          </a:prstGeom>
          <a:noFill/>
        </p:spPr>
      </p:pic>
      <p:pic>
        <p:nvPicPr>
          <p:cNvPr id="11" name="Pictur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6032664"/>
            <a:ext cx="687522" cy="825335"/>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spTree>
    <p:extLst>
      <p:ext uri="{BB962C8B-B14F-4D97-AF65-F5344CB8AC3E}">
        <p14:creationId xmlns="" xmlns:p14="http://schemas.microsoft.com/office/powerpoint/2010/main" val="652732176"/>
      </p:ext>
    </p:extLst>
  </p:cSld>
  <p:clrMapOvr>
    <a:masterClrMapping/>
  </p:clrMapOvr>
  <p:transition advClick="0" advTm="156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286695937\Pictures\Page1.jpg"/>
          <p:cNvPicPr>
            <a:picLocks noChangeAspect="1" noChangeArrowheads="1"/>
          </p:cNvPicPr>
          <p:nvPr/>
        </p:nvPicPr>
        <p:blipFill>
          <a:blip r:embed="rId2"/>
          <a:srcRect/>
          <a:stretch>
            <a:fillRect/>
          </a:stretch>
        </p:blipFill>
        <p:spPr bwMode="auto">
          <a:xfrm>
            <a:off x="7908966" y="0"/>
            <a:ext cx="4283034" cy="59792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Vertical Scroll 4"/>
          <p:cNvSpPr/>
          <p:nvPr/>
        </p:nvSpPr>
        <p:spPr>
          <a:xfrm>
            <a:off x="4595751" y="0"/>
            <a:ext cx="3764477"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endParaRPr lang="fa-IR" sz="2000" dirty="0" smtClean="0">
              <a:solidFill>
                <a:srgbClr val="C00000"/>
              </a:solidFill>
              <a:cs typeface="B Titr" pitchFamily="2" charset="-78"/>
            </a:endParaRPr>
          </a:p>
          <a:p>
            <a:pPr algn="ctr" rtl="1"/>
            <a:r>
              <a:rPr lang="fa-IR" sz="2000" dirty="0" smtClean="0">
                <a:solidFill>
                  <a:srgbClr val="C00000"/>
                </a:solidFill>
                <a:cs typeface="B Titr" pitchFamily="2" charset="-78"/>
              </a:rPr>
              <a:t>شهیدی بابدن سالم</a:t>
            </a:r>
          </a:p>
          <a:p>
            <a:pPr algn="r" rtl="1"/>
            <a:r>
              <a:rPr lang="fa-IR" sz="2000" dirty="0" smtClean="0">
                <a:solidFill>
                  <a:srgbClr val="7030A0"/>
                </a:solidFill>
              </a:rPr>
              <a:t>مرداد 81 بود که 570 شهید به کشورمان تحویل شد.درآن روزها وقتی که در عراق یک یک قبرها باز می شدو پیکرهای پاک شهدا تحویل نماینده ایران می شدبه قبرشماره 128 ردیف 18 رسیدند. پیکر پاک شهید محمدرضاشفیعی زاده به گونه ای بود که گویی همین امروز شهیدشده. چهره ای آرام، موهای تاب دار مشکی، محاسنی کوتاه،لبهای خشکیده، حتی جراحت شکمش تازه بود.</a:t>
            </a:r>
          </a:p>
          <a:p>
            <a:pPr algn="r" rtl="1"/>
            <a:r>
              <a:rPr lang="fa-IR" sz="2000" dirty="0" smtClean="0">
                <a:solidFill>
                  <a:srgbClr val="7030A0"/>
                </a:solidFill>
              </a:rPr>
              <a:t>صدام ملعون و مسئولین حزب بعث با خبر شدند. دستور میدهند</a:t>
            </a:r>
            <a:r>
              <a:rPr lang="fa-IR" sz="2000" b="1" dirty="0" smtClean="0">
                <a:solidFill>
                  <a:srgbClr val="7030A0"/>
                </a:solidFill>
              </a:rPr>
              <a:t> </a:t>
            </a:r>
            <a:r>
              <a:rPr lang="fa-IR" sz="2000" dirty="0" smtClean="0">
                <a:solidFill>
                  <a:srgbClr val="7030A0"/>
                </a:solidFill>
              </a:rPr>
              <a:t>جنازه،چند روز زیر آفتاب بماند. برای تجزیه روی آن آهک بریزند. این کار را می کنند، ولی جسد هم چنان سالم می ماند..</a:t>
            </a: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a:p>
            <a:endParaRPr lang="fa-IR" dirty="0" smtClean="0">
              <a:solidFill>
                <a:srgbClr val="FF0000"/>
              </a:solidFill>
              <a:cs typeface="B Titr" pitchFamily="2" charset="-78"/>
            </a:endParaRPr>
          </a:p>
        </p:txBody>
      </p:sp>
      <p:sp>
        <p:nvSpPr>
          <p:cNvPr id="6" name="Vertical Scroll 5"/>
          <p:cNvSpPr/>
          <p:nvPr/>
        </p:nvSpPr>
        <p:spPr>
          <a:xfrm>
            <a:off x="855023" y="0"/>
            <a:ext cx="4251368" cy="6858000"/>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2400" dirty="0" smtClean="0">
                <a:solidFill>
                  <a:srgbClr val="00B0F0"/>
                </a:solidFill>
                <a:cs typeface="B Nazanin" pitchFamily="2" charset="-78"/>
              </a:rPr>
              <a:t>وقتی گروه تفحص پیکر او را تحویل می گرفتند سرهنگ</a:t>
            </a:r>
          </a:p>
          <a:p>
            <a:pPr algn="ctr"/>
            <a:r>
              <a:rPr lang="fa-IR" sz="2400" dirty="0" smtClean="0">
                <a:solidFill>
                  <a:srgbClr val="00B0F0"/>
                </a:solidFill>
                <a:cs typeface="B Nazanin" pitchFamily="2" charset="-78"/>
              </a:rPr>
              <a:t>عراقی گریه می کرد و می گفت:</a:t>
            </a:r>
            <a:r>
              <a:rPr lang="fa-IR" sz="2400" dirty="0" smtClean="0">
                <a:cs typeface="B Nazanin" pitchFamily="2" charset="-78"/>
              </a:rPr>
              <a:t> </a:t>
            </a:r>
            <a:r>
              <a:rPr lang="fa-IR" sz="2400" dirty="0" smtClean="0">
                <a:solidFill>
                  <a:srgbClr val="FF0000"/>
                </a:solidFill>
                <a:cs typeface="B Titr" pitchFamily="2" charset="-78"/>
              </a:rPr>
              <a:t>ما چه افرادی را کشتیم!</a:t>
            </a:r>
          </a:p>
          <a:p>
            <a:pPr algn="ctr"/>
            <a:r>
              <a:rPr lang="fa-IR" sz="2400" dirty="0" smtClean="0">
                <a:solidFill>
                  <a:srgbClr val="7030A0"/>
                </a:solidFill>
                <a:cs typeface="B Nazanin" pitchFamily="2" charset="-78"/>
              </a:rPr>
              <a:t>بدن سالم محمدرضا را در گلزار شهدای قم به خاک</a:t>
            </a:r>
          </a:p>
          <a:p>
            <a:pPr algn="ctr"/>
            <a:r>
              <a:rPr lang="fa-IR" sz="2400" dirty="0" smtClean="0">
                <a:solidFill>
                  <a:srgbClr val="7030A0"/>
                </a:solidFill>
                <a:cs typeface="B Nazanin" pitchFamily="2" charset="-78"/>
              </a:rPr>
              <a:t>سپردند. مادرش راز سالم ماندن پیکر او را این گونه از</a:t>
            </a:r>
          </a:p>
          <a:p>
            <a:pPr algn="ctr"/>
            <a:r>
              <a:rPr lang="fa-IR" sz="2400" dirty="0" smtClean="0">
                <a:solidFill>
                  <a:srgbClr val="7030A0"/>
                </a:solidFill>
                <a:cs typeface="B Nazanin" pitchFamily="2" charset="-78"/>
              </a:rPr>
              <a:t>زبان همرزم شهید نقل م یکند: «راز سالم ماندن ایشان</a:t>
            </a:r>
          </a:p>
          <a:p>
            <a:pPr algn="ctr"/>
            <a:r>
              <a:rPr lang="fa-IR" sz="2400" dirty="0" smtClean="0">
                <a:solidFill>
                  <a:srgbClr val="7030A0"/>
                </a:solidFill>
                <a:cs typeface="B Nazanin" pitchFamily="2" charset="-78"/>
              </a:rPr>
              <a:t>در چهارچیز است: هیچ وقت نماز شب او ترک نم یشد،</a:t>
            </a:r>
          </a:p>
          <a:p>
            <a:pPr algn="ctr"/>
            <a:r>
              <a:rPr lang="fa-IR" sz="2400" dirty="0" smtClean="0">
                <a:solidFill>
                  <a:srgbClr val="7030A0"/>
                </a:solidFill>
                <a:cs typeface="B Nazanin" pitchFamily="2" charset="-78"/>
              </a:rPr>
              <a:t>بر غسل جمعه مداومت داشت، دائماً با وضو بود. وقتی</a:t>
            </a:r>
          </a:p>
          <a:p>
            <a:pPr algn="ctr"/>
            <a:r>
              <a:rPr lang="fa-IR" sz="2400" dirty="0" smtClean="0">
                <a:solidFill>
                  <a:srgbClr val="7030A0"/>
                </a:solidFill>
                <a:cs typeface="B Nazanin" pitchFamily="2" charset="-78"/>
              </a:rPr>
              <a:t>زیارت عاشورا م یخواند با دست اشکهایش را به بدنش</a:t>
            </a:r>
          </a:p>
          <a:p>
            <a:pPr algn="ctr"/>
            <a:r>
              <a:rPr lang="fa-IR" sz="2400" dirty="0" smtClean="0">
                <a:solidFill>
                  <a:srgbClr val="7030A0"/>
                </a:solidFill>
                <a:cs typeface="B Nazanin" pitchFamily="2" charset="-78"/>
              </a:rPr>
              <a:t>می مالید....</a:t>
            </a:r>
          </a:p>
        </p:txBody>
      </p:sp>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6032664"/>
            <a:ext cx="687522" cy="825335"/>
          </a:xfrm>
          <a:prstGeom prst="roundRect">
            <a:avLst>
              <a:gd name="adj" fmla="val 8594"/>
            </a:avLst>
          </a:prstGeom>
          <a:solidFill>
            <a:schemeClr val="accent6">
              <a:lumMod val="75000"/>
            </a:schemeClr>
          </a:solidFill>
          <a:ln>
            <a:solidFill>
              <a:srgbClr val="FFFF00"/>
            </a:solidFill>
          </a:ln>
          <a:effectLst>
            <a:reflection blurRad="12700" stA="38000" endPos="28000" dist="5000" dir="5400000" sy="-100000" algn="bl" rotWithShape="0"/>
          </a:effectLst>
        </p:spPr>
      </p:pic>
      <p:pic>
        <p:nvPicPr>
          <p:cNvPr id="8" name="Picture 2" descr="C:\Users\1286695937\Desktop\IMG-20200803-WA0002.jpg"/>
          <p:cNvPicPr>
            <a:picLocks noChangeAspect="1" noChangeArrowheads="1"/>
          </p:cNvPicPr>
          <p:nvPr/>
        </p:nvPicPr>
        <p:blipFill>
          <a:blip r:embed="rId4"/>
          <a:srcRect/>
          <a:stretch>
            <a:fillRect/>
          </a:stretch>
        </p:blipFill>
        <p:spPr bwMode="auto">
          <a:xfrm>
            <a:off x="11412187" y="5902036"/>
            <a:ext cx="779812" cy="955963"/>
          </a:xfrm>
          <a:prstGeom prst="rect">
            <a:avLst/>
          </a:prstGeom>
          <a:noFill/>
        </p:spPr>
      </p:pic>
    </p:spTree>
    <p:extLst>
      <p:ext uri="{BB962C8B-B14F-4D97-AF65-F5344CB8AC3E}">
        <p14:creationId xmlns="" xmlns:p14="http://schemas.microsoft.com/office/powerpoint/2010/main" val="3581402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2843</TotalTime>
  <Words>1284</Words>
  <Application>Microsoft Office PowerPoint</Application>
  <PresentationFormat>Custom</PresentationFormat>
  <Paragraphs>195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Gerdoo.net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SharifCo</dc:creator>
  <cp:lastModifiedBy>Efat Abuhidari</cp:lastModifiedBy>
  <cp:revision>692</cp:revision>
  <dcterms:created xsi:type="dcterms:W3CDTF">2020-06-29T16:51:17Z</dcterms:created>
  <dcterms:modified xsi:type="dcterms:W3CDTF">2020-08-04T07:02:11Z</dcterms:modified>
</cp:coreProperties>
</file>