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325" r:id="rId6"/>
    <p:sldId id="324" r:id="rId7"/>
    <p:sldId id="260" r:id="rId8"/>
    <p:sldId id="261" r:id="rId9"/>
    <p:sldId id="262" r:id="rId10"/>
    <p:sldId id="263" r:id="rId11"/>
    <p:sldId id="264" r:id="rId12"/>
    <p:sldId id="265" r:id="rId13"/>
    <p:sldId id="326" r:id="rId14"/>
    <p:sldId id="266" r:id="rId15"/>
    <p:sldId id="32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448" autoAdjust="0"/>
    <p:restoredTop sz="94660"/>
  </p:normalViewPr>
  <p:slideViewPr>
    <p:cSldViewPr snapToGrid="0">
      <p:cViewPr>
        <p:scale>
          <a:sx n="80" d="100"/>
          <a:sy n="80" d="100"/>
        </p:scale>
        <p:origin x="-726" y="-33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6DBA69-6CC8-4384-8F49-EBC5043AD60D}" type="datetimeFigureOut">
              <a:rPr lang="en-US" smtClean="0"/>
              <a:pPr/>
              <a:t>8/4/2020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6B378B-C5B2-475B-AC60-85D2F1B5C2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6E380E-FA4E-4A01-B9EC-77904B82D728}" type="datetimeFigureOut">
              <a:rPr lang="en-US" smtClean="0"/>
              <a:pPr/>
              <a:t>8/4/2020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E70F14C-FFE0-4085-8EE3-B125B11F90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D6E380E-FA4E-4A01-B9EC-77904B82D728}" type="datetimeFigureOut">
              <a:rPr lang="en-US" smtClean="0"/>
              <a:pPr/>
              <a:t>8/4/2020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8D6E380E-FA4E-4A01-B9EC-77904B82D728}" type="datetimeFigureOut">
              <a:rPr lang="en-US" smtClean="0"/>
              <a:pPr/>
              <a:t>8/4/2020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6E380E-FA4E-4A01-B9EC-77904B82D728}" type="datetimeFigureOut">
              <a:rPr lang="en-US" smtClean="0"/>
              <a:pPr/>
              <a:t>8/4/2020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E70F14C-FFE0-4085-8EE3-B125B11F9017}"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8D6E380E-FA4E-4A01-B9EC-77904B82D728}" type="datetimeFigureOut">
              <a:rPr lang="en-US" smtClean="0"/>
              <a:pPr/>
              <a:t>8/4/2020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EE70F14C-FFE0-4085-8EE3-B125B11F90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5644607"/>
            <a:ext cx="1128156" cy="1213394"/>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
        <p:nvSpPr>
          <p:cNvPr id="6" name="Teardrop 5"/>
          <p:cNvSpPr/>
          <p:nvPr/>
        </p:nvSpPr>
        <p:spPr>
          <a:xfrm>
            <a:off x="-1" y="0"/>
            <a:ext cx="8989621" cy="4904508"/>
          </a:xfrm>
          <a:custGeom>
            <a:avLst/>
            <a:gdLst>
              <a:gd name="connsiteX0" fmla="*/ 0 w 8047617"/>
              <a:gd name="connsiteY0" fmla="*/ 811370 h 1622740"/>
              <a:gd name="connsiteX1" fmla="*/ 4023809 w 8047617"/>
              <a:gd name="connsiteY1" fmla="*/ 0 h 1622740"/>
              <a:gd name="connsiteX2" fmla="*/ 8047617 w 8047617"/>
              <a:gd name="connsiteY2" fmla="*/ 0 h 1622740"/>
              <a:gd name="connsiteX3" fmla="*/ 8047617 w 8047617"/>
              <a:gd name="connsiteY3" fmla="*/ 811370 h 1622740"/>
              <a:gd name="connsiteX4" fmla="*/ 4023808 w 8047617"/>
              <a:gd name="connsiteY4" fmla="*/ 1622740 h 1622740"/>
              <a:gd name="connsiteX5" fmla="*/ -1 w 8047617"/>
              <a:gd name="connsiteY5" fmla="*/ 811370 h 1622740"/>
              <a:gd name="connsiteX6" fmla="*/ 0 w 8047617"/>
              <a:gd name="connsiteY6" fmla="*/ 811370 h 1622740"/>
              <a:gd name="connsiteX0" fmla="*/ 1 w 8047618"/>
              <a:gd name="connsiteY0" fmla="*/ 811370 h 1622740"/>
              <a:gd name="connsiteX1" fmla="*/ 4023810 w 8047618"/>
              <a:gd name="connsiteY1" fmla="*/ 0 h 1622740"/>
              <a:gd name="connsiteX2" fmla="*/ 8047618 w 8047618"/>
              <a:gd name="connsiteY2" fmla="*/ 0 h 1622740"/>
              <a:gd name="connsiteX3" fmla="*/ 8021861 w 8047618"/>
              <a:gd name="connsiteY3" fmla="*/ 901523 h 1622740"/>
              <a:gd name="connsiteX4" fmla="*/ 4023809 w 8047618"/>
              <a:gd name="connsiteY4" fmla="*/ 1622740 h 1622740"/>
              <a:gd name="connsiteX5" fmla="*/ 0 w 8047618"/>
              <a:gd name="connsiteY5" fmla="*/ 811370 h 1622740"/>
              <a:gd name="connsiteX6" fmla="*/ 1 w 8047618"/>
              <a:gd name="connsiteY6" fmla="*/ 811370 h 162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7618" h="1622740">
                <a:moveTo>
                  <a:pt x="1" y="811370"/>
                </a:moveTo>
                <a:cubicBezTo>
                  <a:pt x="1" y="363263"/>
                  <a:pt x="1801522" y="0"/>
                  <a:pt x="4023810" y="0"/>
                </a:cubicBezTo>
                <a:lnTo>
                  <a:pt x="8047618" y="0"/>
                </a:lnTo>
                <a:cubicBezTo>
                  <a:pt x="8047618" y="270457"/>
                  <a:pt x="8021861" y="631066"/>
                  <a:pt x="8021861" y="901523"/>
                </a:cubicBezTo>
                <a:cubicBezTo>
                  <a:pt x="8021861" y="1349630"/>
                  <a:pt x="6246097" y="1622740"/>
                  <a:pt x="4023809" y="1622740"/>
                </a:cubicBezTo>
                <a:cubicBezTo>
                  <a:pt x="1801521" y="1622740"/>
                  <a:pt x="0" y="1259477"/>
                  <a:pt x="0" y="811370"/>
                </a:cubicBezTo>
                <a:lnTo>
                  <a:pt x="1" y="811370"/>
                </a:lnTo>
                <a:close/>
              </a:path>
            </a:pathLst>
          </a:custGeom>
          <a:solidFill>
            <a:schemeClr val="accent6">
              <a:lumMod val="50000"/>
              <a:alpha val="6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smtClean="0">
                <a:solidFill>
                  <a:srgbClr val="FFFF00"/>
                </a:solidFill>
                <a:latin typeface="IranNastaliq" panose="02020505000000020003" pitchFamily="18" charset="0"/>
                <a:cs typeface="IranNastaliq" panose="02020505000000020003" pitchFamily="18" charset="0"/>
              </a:rPr>
              <a:t>بیست و شش مرداد سالروز بازگشت آزادگان سرافراز</a:t>
            </a:r>
            <a:r>
              <a:rPr lang="fa-IR" sz="2400" b="1" dirty="0" smtClean="0">
                <a:solidFill>
                  <a:srgbClr val="FFFF00"/>
                </a:solidFill>
                <a:latin typeface="IranNastaliq" panose="02020505000000020003" pitchFamily="18" charset="0"/>
                <a:cs typeface="IranNastaliq" panose="02020505000000020003" pitchFamily="18" charset="0"/>
              </a:rPr>
              <a:t>به کشور</a:t>
            </a:r>
            <a:endParaRPr lang="fa-IR" sz="3600" b="1" dirty="0" smtClean="0">
              <a:solidFill>
                <a:schemeClr val="accent6">
                  <a:lumMod val="20000"/>
                  <a:lumOff val="80000"/>
                </a:schemeClr>
              </a:solidFill>
              <a:latin typeface="IranNastaliq" panose="02020505000000020003" pitchFamily="18" charset="0"/>
              <a:cs typeface="IranNastaliq" panose="02020505000000020003" pitchFamily="18" charset="0"/>
            </a:endParaRPr>
          </a:p>
          <a:p>
            <a:pPr algn="ctr" rtl="1"/>
            <a:r>
              <a:rPr lang="fa-IR" sz="3600" b="1" dirty="0" smtClean="0">
                <a:solidFill>
                  <a:schemeClr val="accent6">
                    <a:lumMod val="20000"/>
                    <a:lumOff val="80000"/>
                  </a:schemeClr>
                </a:solidFill>
                <a:latin typeface="IranNastaliq" panose="02020505000000020003" pitchFamily="18" charset="0"/>
                <a:cs typeface="IranNastaliq" panose="02020505000000020003" pitchFamily="18" charset="0"/>
              </a:rPr>
              <a:t>مروری بر،گزیده ای ازخاطرات آزادگان سرافراز</a:t>
            </a:r>
            <a:r>
              <a:rPr lang="en-US" sz="2400" b="1" dirty="0" smtClean="0">
                <a:solidFill>
                  <a:srgbClr val="FF0000"/>
                </a:solidFill>
                <a:latin typeface="IranNastaliq" panose="02020505000000020003" pitchFamily="18" charset="0"/>
                <a:cs typeface="IranNastaliq" panose="02020505000000020003" pitchFamily="18" charset="0"/>
              </a:rPr>
              <a:t/>
            </a:r>
            <a:br>
              <a:rPr lang="en-US" sz="2400" b="1" dirty="0" smtClean="0">
                <a:solidFill>
                  <a:srgbClr val="FF0000"/>
                </a:solidFill>
                <a:latin typeface="IranNastaliq" panose="02020505000000020003" pitchFamily="18" charset="0"/>
                <a:cs typeface="IranNastaliq" panose="02020505000000020003" pitchFamily="18" charset="0"/>
              </a:rPr>
            </a:br>
            <a:r>
              <a:rPr lang="fa-IR" sz="2400" b="1" dirty="0" smtClean="0">
                <a:solidFill>
                  <a:srgbClr val="FF0000"/>
                </a:solidFill>
                <a:latin typeface="IranNastaliq" panose="02020505000000020003" pitchFamily="18" charset="0"/>
                <a:cs typeface="IranNastaliq" panose="02020505000000020003" pitchFamily="18" charset="0"/>
              </a:rPr>
              <a:t>  بنیادشهیدوامورایثارگ</a:t>
            </a:r>
            <a:r>
              <a:rPr lang="fa-IR" sz="2000" b="1" dirty="0" smtClean="0">
                <a:solidFill>
                  <a:srgbClr val="FF0000"/>
                </a:solidFill>
                <a:latin typeface="IranNastaliq" panose="02020505000000020003" pitchFamily="18" charset="0"/>
                <a:cs typeface="IranNastaliq" panose="02020505000000020003" pitchFamily="18" charset="0"/>
              </a:rPr>
              <a:t>ران استان کرمان</a:t>
            </a: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r>
            <a:b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br>
            <a:r>
              <a:rPr lang="fa-IR" sz="2800" b="1" dirty="0" smtClean="0">
                <a:solidFill>
                  <a:schemeClr val="accent6">
                    <a:lumMod val="20000"/>
                    <a:lumOff val="80000"/>
                  </a:schemeClr>
                </a:solidFill>
                <a:latin typeface="IranNastaliq" panose="02020505000000020003" pitchFamily="18" charset="0"/>
                <a:cs typeface="IranNastaliq" panose="02020505000000020003" pitchFamily="18" charset="0"/>
              </a:rPr>
              <a:t>    معاونت فرهنگی آموزشی  </a:t>
            </a: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r>
            <a:b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b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t>
            </a:r>
            <a:b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b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t>
            </a:r>
            <a:r>
              <a:rPr lang="fa-IR" sz="2400" b="1" dirty="0" smtClean="0">
                <a:solidFill>
                  <a:schemeClr val="accent6">
                    <a:lumMod val="20000"/>
                    <a:lumOff val="80000"/>
                  </a:schemeClr>
                </a:solidFill>
                <a:latin typeface="IranNastaliq" panose="02020505000000020003" pitchFamily="18" charset="0"/>
                <a:cs typeface="IranNastaliq" panose="02020505000000020003" pitchFamily="18" charset="0"/>
              </a:rPr>
              <a:t> </a:t>
            </a:r>
            <a:r>
              <a:rPr lang="fa-IR" sz="2400" b="1" dirty="0" smtClean="0">
                <a:solidFill>
                  <a:srgbClr val="FFFF00"/>
                </a:solidFill>
                <a:latin typeface="IranNastaliq" panose="02020505000000020003" pitchFamily="18" charset="0"/>
                <a:cs typeface="IranNastaliq" panose="02020505000000020003" pitchFamily="18" charset="0"/>
              </a:rPr>
              <a:t>اداره امورفرهنگی وتبلیغات </a:t>
            </a:r>
            <a:br>
              <a:rPr lang="fa-IR" sz="2400" b="1" dirty="0" smtClean="0">
                <a:solidFill>
                  <a:srgbClr val="FFFF00"/>
                </a:solidFill>
                <a:latin typeface="IranNastaliq" panose="02020505000000020003" pitchFamily="18" charset="0"/>
                <a:cs typeface="IranNastaliq" panose="02020505000000020003" pitchFamily="18" charset="0"/>
              </a:rPr>
            </a:br>
            <a:r>
              <a:rPr lang="fa-IR" sz="2400" b="1" dirty="0" smtClean="0">
                <a:solidFill>
                  <a:srgbClr val="FFFF00"/>
                </a:solidFill>
                <a:latin typeface="IranNastaliq" panose="02020505000000020003" pitchFamily="18" charset="0"/>
                <a:cs typeface="IranNastaliq" panose="02020505000000020003" pitchFamily="18" charset="0"/>
              </a:rPr>
              <a:t>1399                  </a:t>
            </a:r>
            <a:r>
              <a:rPr lang="fa-IR" sz="2400" b="1" dirty="0" smtClean="0">
                <a:solidFill>
                  <a:schemeClr val="accent6">
                    <a:lumMod val="20000"/>
                    <a:lumOff val="80000"/>
                  </a:schemeClr>
                </a:solidFill>
                <a:latin typeface="IranNastaliq" panose="02020505000000020003" pitchFamily="18" charset="0"/>
                <a:cs typeface="IranNastaliq" panose="02020505000000020003" pitchFamily="18" charset="0"/>
              </a:rPr>
              <a:t/>
            </a:r>
            <a:br>
              <a:rPr lang="fa-IR" sz="2400" b="1" dirty="0" smtClean="0">
                <a:solidFill>
                  <a:schemeClr val="accent6">
                    <a:lumMod val="20000"/>
                    <a:lumOff val="80000"/>
                  </a:schemeClr>
                </a:solidFill>
                <a:latin typeface="IranNastaliq" panose="02020505000000020003" pitchFamily="18" charset="0"/>
                <a:cs typeface="IranNastaliq" panose="02020505000000020003" pitchFamily="18" charset="0"/>
              </a:rPr>
            </a:br>
            <a:endParaRPr lang="en-US" sz="2400" b="1" dirty="0">
              <a:solidFill>
                <a:schemeClr val="accent6">
                  <a:lumMod val="20000"/>
                  <a:lumOff val="80000"/>
                </a:schemeClr>
              </a:solidFill>
              <a:latin typeface="IranNastaliq" panose="02020505000000020003" pitchFamily="18" charset="0"/>
              <a:cs typeface="IranNastaliq" panose="02020505000000020003" pitchFamily="18" charset="0"/>
            </a:endParaRPr>
          </a:p>
        </p:txBody>
      </p:sp>
      <p:pic>
        <p:nvPicPr>
          <p:cNvPr id="7" name="Picture 2" descr="C:\Users\1286695937\Pictures\Page1.jpg"/>
          <p:cNvPicPr>
            <a:picLocks noChangeAspect="1" noChangeArrowheads="1"/>
          </p:cNvPicPr>
          <p:nvPr/>
        </p:nvPicPr>
        <p:blipFill>
          <a:blip r:embed="rId3"/>
          <a:srcRect/>
          <a:stretch>
            <a:fillRect/>
          </a:stretch>
        </p:blipFill>
        <p:spPr bwMode="auto">
          <a:xfrm>
            <a:off x="7448550" y="4133850"/>
            <a:ext cx="4743450" cy="2724150"/>
          </a:xfrm>
          <a:prstGeom prst="rect">
            <a:avLst/>
          </a:prstGeom>
          <a:noFill/>
        </p:spPr>
      </p:pic>
      <p:sp>
        <p:nvSpPr>
          <p:cNvPr id="8" name="Cloud Callout 7"/>
          <p:cNvSpPr/>
          <p:nvPr/>
        </p:nvSpPr>
        <p:spPr>
          <a:xfrm>
            <a:off x="9108374" y="0"/>
            <a:ext cx="3083626" cy="371475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t/>
            </a:r>
            <a:b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br>
            <a: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t/>
            </a:r>
            <a:b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br>
            <a:r>
              <a:rPr lang="fa-IR"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cs typeface="B Titr" pitchFamily="2" charset="-78"/>
              </a:rPr>
              <a:t>امام خمینی“ره“</a:t>
            </a:r>
            <a:endParaRPr lang="fa-IR"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cs typeface="B Titr" pitchFamily="2" charset="-78"/>
            </a:endParaRPr>
          </a:p>
          <a:p>
            <a:pPr algn="ct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اگر روزی</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اسراءبرگشتند</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و من </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نبودم</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درود مرا بـه </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آن</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ها برسانید</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و</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بگویید</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خمینی</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در فکرتان بو</a:t>
            </a:r>
            <a:r>
              <a:rPr lang="ar-SA" sz="20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د</a:t>
            </a:r>
            <a:endParaRPr lang="en-US" sz="2000" dirty="0">
              <a:solidFill>
                <a:schemeClr val="tx1"/>
              </a:solidFill>
            </a:endParaRPr>
          </a:p>
        </p:txBody>
      </p:sp>
    </p:spTree>
    <p:extLst>
      <p:ext uri="{BB962C8B-B14F-4D97-AF65-F5344CB8AC3E}">
        <p14:creationId xmlns:p14="http://schemas.microsoft.com/office/powerpoint/2010/main" xmlns="" val="4279050401"/>
      </p:ext>
    </p:extLst>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286695937\Pictures\Page1.jpg"/>
          <p:cNvPicPr>
            <a:picLocks noChangeAspect="1" noChangeArrowheads="1"/>
          </p:cNvPicPr>
          <p:nvPr/>
        </p:nvPicPr>
        <p:blipFill>
          <a:blip r:embed="rId2"/>
          <a:stretch>
            <a:fillRect/>
          </a:stretch>
        </p:blipFill>
        <p:spPr bwMode="auto">
          <a:xfrm>
            <a:off x="3325091" y="283895"/>
            <a:ext cx="5213267" cy="655146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Vertical Scroll 3"/>
          <p:cNvSpPr/>
          <p:nvPr/>
        </p:nvSpPr>
        <p:spPr>
          <a:xfrm>
            <a:off x="8035636" y="0"/>
            <a:ext cx="4156364"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en-US" dirty="0" smtClean="0">
              <a:solidFill>
                <a:srgbClr val="FF0000"/>
              </a:solidFill>
              <a:cs typeface="B Titr" pitchFamily="2" charset="-78"/>
            </a:endParaRPr>
          </a:p>
          <a:p>
            <a:pPr algn="ctr" rtl="1"/>
            <a:r>
              <a:rPr lang="fa-IR" dirty="0" smtClean="0">
                <a:solidFill>
                  <a:srgbClr val="FF0000"/>
                </a:solidFill>
                <a:cs typeface="B Titr" pitchFamily="2" charset="-78"/>
              </a:rPr>
              <a:t>گزیده ای ازخاطرات آزاده سرافرازجناب آقای رضامظهری</a:t>
            </a:r>
            <a:r>
              <a:rPr lang="en-US" dirty="0" smtClean="0">
                <a:solidFill>
                  <a:srgbClr val="FF0000"/>
                </a:solidFill>
                <a:cs typeface="B Titr" pitchFamily="2" charset="-78"/>
              </a:rPr>
              <a:t>  </a:t>
            </a:r>
            <a:r>
              <a:rPr lang="fa-IR" dirty="0" smtClean="0">
                <a:solidFill>
                  <a:srgbClr val="FF0000"/>
                </a:solidFill>
                <a:cs typeface="B Titr" pitchFamily="2" charset="-78"/>
              </a:rPr>
              <a:t>خاطره هنگام بازگشت به وطن: </a:t>
            </a:r>
            <a:endParaRPr lang="en-US" dirty="0" smtClean="0">
              <a:solidFill>
                <a:srgbClr val="FF0000"/>
              </a:solidFill>
              <a:cs typeface="B Titr" pitchFamily="2" charset="-78"/>
            </a:endParaRPr>
          </a:p>
          <a:p>
            <a:pPr algn="ctr" rtl="1"/>
            <a:r>
              <a:rPr lang="fa-IR" dirty="0" smtClean="0">
                <a:solidFill>
                  <a:schemeClr val="tx1"/>
                </a:solidFill>
                <a:cs typeface="B Nazanin" pitchFamily="2" charset="-78"/>
              </a:rPr>
              <a:t>هنگام بازگشت قراربود3 الی 4روز درکرمانشاه قرنطینه باشیم تاشناسائی شویم وهرکسی به شهرخودش اعزام بشه .من و14،15نفردیگه ازافرادی بودیم که اصلاًجزء آمارآنهانبودیم،ماراآوردند کنار ستونی بصورت ایستاده نگه داشتندو گفتند اینهارابایدتیرباران کنیم. آن شب راتاصبح بادلهره واضطراب گذراندیم. صبح آمدندماراسوارماشنهای بعثی کردند من حالم بدبود.یکی ازمأمورین آمدبالاو اسامی افرادیادداشت میکرد.به من که رسیدنفرکنارمن نامش“توکلی“بود،من هم گفتم مظهری،ولی اومتوجه نشده بودونوشته بودمنظری توکلی،درحالیکه چنین نامی درابین اسراءنبود.بعدمارا سواریک هواپیمای باربری کردندکه حدود3ساعت طول کشیدتابه ایران رسیدیم.وقتی واردفرودگاه شدم،هرچه به اطراف نگاه کردم دیدم کسی به دنبال من نیومده</a:t>
            </a:r>
            <a:endParaRPr lang="fa-IR" dirty="0" smtClean="0">
              <a:solidFill>
                <a:schemeClr val="tx1"/>
              </a:solidFill>
              <a:cs typeface="B Titr" pitchFamily="2" charset="-78"/>
            </a:endParaRPr>
          </a:p>
        </p:txBody>
      </p:sp>
      <p:sp>
        <p:nvSpPr>
          <p:cNvPr id="5" name="Vertical Scroll 4"/>
          <p:cNvSpPr/>
          <p:nvPr/>
        </p:nvSpPr>
        <p:spPr>
          <a:xfrm>
            <a:off x="0" y="0"/>
            <a:ext cx="3835730"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solidFill>
                <a:schemeClr val="tx1"/>
              </a:solidFill>
              <a:cs typeface="B Nazanin" pitchFamily="2" charset="-78"/>
            </a:endParaRPr>
          </a:p>
          <a:p>
            <a:pPr algn="ctr" rtl="1"/>
            <a:endParaRPr lang="fa-IR" dirty="0" smtClean="0">
              <a:solidFill>
                <a:schemeClr val="tx1"/>
              </a:solidFill>
              <a:cs typeface="B Nazanin" pitchFamily="2" charset="-78"/>
            </a:endParaRPr>
          </a:p>
          <a:p>
            <a:pPr algn="ctr" rtl="1"/>
            <a:endParaRPr lang="fa-IR" dirty="0" smtClean="0">
              <a:solidFill>
                <a:schemeClr val="tx1"/>
              </a:solidFill>
              <a:cs typeface="B Nazanin" pitchFamily="2" charset="-78"/>
            </a:endParaRPr>
          </a:p>
          <a:p>
            <a:pPr algn="ctr" rtl="1"/>
            <a:endParaRPr lang="fa-IR" dirty="0" smtClean="0">
              <a:solidFill>
                <a:schemeClr val="tx1"/>
              </a:solidFill>
              <a:cs typeface="B Nazanin" pitchFamily="2" charset="-78"/>
            </a:endParaRPr>
          </a:p>
          <a:p>
            <a:pPr algn="ctr" rtl="1"/>
            <a:r>
              <a:rPr lang="fa-IR" dirty="0" smtClean="0">
                <a:solidFill>
                  <a:schemeClr val="tx1"/>
                </a:solidFill>
                <a:cs typeface="B Nazanin" pitchFamily="2" charset="-78"/>
              </a:rPr>
              <a:t>شهیدحاج قاسم سلیمانی وسردارخوشی بایک ماشین اومدندجلوگفتندفامیلت چیه؟ وقتی معرفی کردم گفت توپسر علی نجارهستی گفتم:بله،شماا زکجامی شناسی؟گفت من پدرت رامی شناسم گفت معلوم میشه ایشون ازبی کس وکارهاست وکسی به دنبالش نیومده است.درهمین حین یکی ازعموهام، آمدکنارم وگفت  شمادربین اسراءاسیری به نام،رضامظهری نبود گفتم:بله عموجان شماعموی من هستید. چندبارگفتم عموجان خودم هستم.بالاخره بعدازچنددفعه عموکه متوجه صحبت من شدوغش کرد.بعددیگه کسی باورنداشت، من زنده هستم وبرگشتم وهمه فکرمیکردندمن به شهادت رسیدم.</a:t>
            </a:r>
          </a:p>
          <a:p>
            <a:pPr algn="ctr" rtl="1"/>
            <a:r>
              <a:rPr lang="fa-IR" sz="2000" dirty="0" smtClean="0">
                <a:solidFill>
                  <a:srgbClr val="FF0000"/>
                </a:solidFill>
                <a:cs typeface="B Titr" pitchFamily="2" charset="-78"/>
              </a:rPr>
              <a:t>خداونداتوفیق بده اعتقاد مان رابه اصول دین وانقلاب ورهبری،حفظ کنیم.</a:t>
            </a:r>
            <a:endParaRPr lang="en-US" sz="2000" dirty="0" smtClean="0">
              <a:solidFill>
                <a:srgbClr val="FF0000"/>
              </a:solidFill>
              <a:cs typeface="B Titr" pitchFamily="2" charset="-78"/>
            </a:endParaRPr>
          </a:p>
          <a:p>
            <a:pPr algn="ctr" rtl="1"/>
            <a:endParaRPr lang="en-US" sz="2000" dirty="0" smtClean="0">
              <a:solidFill>
                <a:srgbClr val="FF0000"/>
              </a:solidFill>
              <a:cs typeface="B Titr" pitchFamily="2" charset="-78"/>
            </a:endParaRPr>
          </a:p>
          <a:p>
            <a:pPr algn="ctr" rtl="1"/>
            <a:endParaRPr lang="fa-IR" sz="2000" dirty="0" smtClean="0">
              <a:solidFill>
                <a:srgbClr val="FF0000"/>
              </a:solidFill>
              <a:cs typeface="B Titr" pitchFamily="2" charset="-78"/>
            </a:endParaRPr>
          </a:p>
          <a:p>
            <a:pPr algn="ctr" rtl="1"/>
            <a:endParaRPr lang="fa-IR" sz="2800" dirty="0" smtClean="0">
              <a:solidFill>
                <a:srgbClr val="FF0000"/>
              </a:solidFill>
              <a:cs typeface="B Titr" pitchFamily="2" charset="-78"/>
            </a:endParaRPr>
          </a:p>
          <a:p>
            <a:pPr algn="ctr" rtl="1"/>
            <a:endParaRPr lang="fa-IR" sz="2800" dirty="0" smtClean="0">
              <a:solidFill>
                <a:srgbClr val="FF0000"/>
              </a:solidFill>
              <a:cs typeface="B Titr" pitchFamily="2" charset="-78"/>
            </a:endParaRPr>
          </a:p>
        </p:txBody>
      </p:sp>
      <p:pic>
        <p:nvPicPr>
          <p:cNvPr id="6" name="Picture 2" descr="C:\Users\1286695937\Desktop\IMG-20200803-WA0002.jpg"/>
          <p:cNvPicPr>
            <a:picLocks noChangeAspect="1" noChangeArrowheads="1"/>
          </p:cNvPicPr>
          <p:nvPr/>
        </p:nvPicPr>
        <p:blipFill>
          <a:blip r:embed="rId3"/>
          <a:srcRect/>
          <a:stretch>
            <a:fillRect/>
          </a:stretch>
        </p:blipFill>
        <p:spPr bwMode="auto">
          <a:xfrm>
            <a:off x="11625942" y="6127668"/>
            <a:ext cx="566057" cy="730332"/>
          </a:xfrm>
          <a:prstGeom prst="rect">
            <a:avLst/>
          </a:prstGeom>
          <a:noFill/>
        </p:spPr>
      </p:pic>
      <p:pic>
        <p:nvPicPr>
          <p:cNvPr id="7" name="Picture 6"/>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6002657"/>
            <a:ext cx="712519" cy="855343"/>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Tree>
    <p:extLst>
      <p:ext uri="{BB962C8B-B14F-4D97-AF65-F5344CB8AC3E}">
        <p14:creationId xmlns:p14="http://schemas.microsoft.com/office/powerpoint/2010/main" xmlns="" val="3581402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tical Scroll 5"/>
          <p:cNvSpPr/>
          <p:nvPr/>
        </p:nvSpPr>
        <p:spPr>
          <a:xfrm>
            <a:off x="7623959" y="0"/>
            <a:ext cx="4568042"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en-US" sz="1600" dirty="0" smtClean="0">
              <a:solidFill>
                <a:srgbClr val="FF0000"/>
              </a:solidFill>
              <a:cs typeface="B Titr" pitchFamily="2" charset="-78"/>
            </a:endParaRPr>
          </a:p>
          <a:p>
            <a:pPr algn="ctr" rtl="1"/>
            <a:endParaRPr lang="en-US" sz="1600" dirty="0" smtClean="0">
              <a:solidFill>
                <a:srgbClr val="FF0000"/>
              </a:solidFill>
              <a:cs typeface="B Titr" pitchFamily="2" charset="-78"/>
            </a:endParaRPr>
          </a:p>
          <a:p>
            <a:pPr algn="ctr" rtl="1"/>
            <a:endParaRPr lang="en-US" sz="1600" dirty="0" smtClean="0">
              <a:solidFill>
                <a:srgbClr val="FF0000"/>
              </a:solidFill>
              <a:cs typeface="B Titr" pitchFamily="2" charset="-78"/>
            </a:endParaRPr>
          </a:p>
          <a:p>
            <a:pPr algn="ctr" rtl="1"/>
            <a:r>
              <a:rPr lang="fa-IR" sz="1600" dirty="0" smtClean="0">
                <a:solidFill>
                  <a:srgbClr val="FF0000"/>
                </a:solidFill>
                <a:cs typeface="B Titr" pitchFamily="2" charset="-78"/>
              </a:rPr>
              <a:t>گزیده ای خاطرات آزاده سرافرازجناب آقای حسن تاجیک شیر: </a:t>
            </a:r>
          </a:p>
          <a:p>
            <a:pPr algn="ctr" rtl="1"/>
            <a:r>
              <a:rPr lang="fa-IR" sz="1600" dirty="0" smtClean="0">
                <a:solidFill>
                  <a:srgbClr val="FF0000"/>
                </a:solidFill>
                <a:cs typeface="B Titr" pitchFamily="2" charset="-78"/>
              </a:rPr>
              <a:t>زیارت</a:t>
            </a:r>
          </a:p>
          <a:p>
            <a:pPr algn="ctr" rtl="1"/>
            <a:r>
              <a:rPr lang="fa-IR" dirty="0" smtClean="0">
                <a:solidFill>
                  <a:schemeClr val="tx1"/>
                </a:solidFill>
                <a:cs typeface="B Nazanin" pitchFamily="2" charset="-78"/>
              </a:rPr>
              <a:t>درجبهه که بودیم همیشه شعری رادسته جمعی زمزمه می کردیم</a:t>
            </a:r>
          </a:p>
          <a:p>
            <a:pPr algn="ctr" rtl="1"/>
            <a:r>
              <a:rPr lang="fa-IR" dirty="0" smtClean="0">
                <a:solidFill>
                  <a:srgbClr val="FF0000"/>
                </a:solidFill>
                <a:cs typeface="B Nazanin" pitchFamily="2" charset="-78"/>
              </a:rPr>
              <a:t>“تشنه آب فراتم ای اجل مهلت بده –تابگیرم دربغل قبرشهیدکربلا“</a:t>
            </a:r>
          </a:p>
          <a:p>
            <a:pPr algn="ctr" rtl="1"/>
            <a:r>
              <a:rPr lang="fa-IR" dirty="0" smtClean="0">
                <a:solidFill>
                  <a:schemeClr val="tx1"/>
                </a:solidFill>
                <a:cs typeface="B Nazanin" pitchFamily="2" charset="-78"/>
              </a:rPr>
              <a:t>سال هابودکه آرزوی زیارت امام حسین “ع“و حضرت علی“ع“بردلمان مانده بودپائیزسال</a:t>
            </a:r>
            <a:r>
              <a:rPr lang="en-US" dirty="0" smtClean="0">
                <a:solidFill>
                  <a:schemeClr val="tx1"/>
                </a:solidFill>
                <a:cs typeface="B Nazanin" pitchFamily="2" charset="-78"/>
              </a:rPr>
              <a:t> </a:t>
            </a:r>
            <a:r>
              <a:rPr lang="fa-IR" dirty="0" smtClean="0">
                <a:solidFill>
                  <a:schemeClr val="tx1"/>
                </a:solidFill>
                <a:cs typeface="B Nazanin" pitchFamily="2" charset="-78"/>
              </a:rPr>
              <a:t>67ناگهان این آرزورنگ واقعیت به خودگرفت</a:t>
            </a:r>
            <a:r>
              <a:rPr lang="en-US" dirty="0" smtClean="0">
                <a:solidFill>
                  <a:schemeClr val="tx1"/>
                </a:solidFill>
                <a:cs typeface="B Nazanin" pitchFamily="2" charset="-78"/>
              </a:rPr>
              <a:t> </a:t>
            </a:r>
            <a:r>
              <a:rPr lang="fa-IR" dirty="0" smtClean="0">
                <a:solidFill>
                  <a:schemeClr val="tx1"/>
                </a:solidFill>
                <a:cs typeface="B Nazanin" pitchFamily="2" charset="-78"/>
              </a:rPr>
              <a:t>...باسابقه ای که ازخشونت وبی رحمی بعثی ها دیده بودیم،باورمان نمی شد که این کارقشنگ راازسرانسانیت  و خیرخواهی انجام دهند..می گفتیم حتماًمی خواهنددست به یک حرکت تبلیغاتی بزنند...ساعت4صبح عراقی هادرهای زندان هارابازکردند.شب قبل رابه گریه</a:t>
            </a:r>
            <a:r>
              <a:rPr lang="en-US" dirty="0" smtClean="0">
                <a:solidFill>
                  <a:schemeClr val="tx1"/>
                </a:solidFill>
                <a:cs typeface="B Nazanin" pitchFamily="2" charset="-78"/>
              </a:rPr>
              <a:t> </a:t>
            </a:r>
            <a:r>
              <a:rPr lang="fa-IR" dirty="0" smtClean="0">
                <a:solidFill>
                  <a:schemeClr val="tx1"/>
                </a:solidFill>
                <a:cs typeface="B Nazanin" pitchFamily="2" charset="-78"/>
              </a:rPr>
              <a:t>و</a:t>
            </a:r>
            <a:r>
              <a:rPr lang="en-US" dirty="0" smtClean="0">
                <a:solidFill>
                  <a:schemeClr val="tx1"/>
                </a:solidFill>
                <a:cs typeface="B Nazanin" pitchFamily="2" charset="-78"/>
              </a:rPr>
              <a:t>     </a:t>
            </a:r>
            <a:r>
              <a:rPr lang="fa-IR" dirty="0" smtClean="0">
                <a:solidFill>
                  <a:schemeClr val="tx1"/>
                </a:solidFill>
                <a:cs typeface="B Nazanin" pitchFamily="2" charset="-78"/>
              </a:rPr>
              <a:t>حلالیت طلبی گذرانده بودیم. به دستورعراقیها به گروه ها ی20نفره  تقسیم شدیم تاهرگروه دریک اتوبوس که پشت سی خاردارایستاده بودسوار شویم.هنوزاذان صبح رانگفته </a:t>
            </a:r>
            <a:r>
              <a:rPr lang="fa-IR" dirty="0" smtClean="0">
                <a:solidFill>
                  <a:schemeClr val="tx1"/>
                </a:solidFill>
                <a:cs typeface="B Titr" pitchFamily="2" charset="-78"/>
              </a:rPr>
              <a:t>بودند.</a:t>
            </a:r>
            <a:r>
              <a:rPr lang="fa-IR" dirty="0" smtClean="0">
                <a:solidFill>
                  <a:srgbClr val="FF0000"/>
                </a:solidFill>
                <a:cs typeface="B Titr" pitchFamily="2" charset="-78"/>
              </a:rPr>
              <a:t>به یکی ازگروهبانان عراقی گفتیم اجازه بده اذان بشه نمازبخوانیم بعدحرکت کنیم. گفت:خب همین الآن بخوانید.</a:t>
            </a:r>
          </a:p>
          <a:p>
            <a:pPr algn="ctr" rtl="1"/>
            <a:endParaRPr lang="en-US" dirty="0" smtClean="0">
              <a:solidFill>
                <a:srgbClr val="FF0000"/>
              </a:solidFill>
              <a:cs typeface="B Nazanin" pitchFamily="2" charset="-78"/>
            </a:endParaRPr>
          </a:p>
          <a:p>
            <a:pPr algn="ctr" rtl="1"/>
            <a:endParaRPr lang="fa-IR" dirty="0" smtClean="0">
              <a:solidFill>
                <a:srgbClr val="FF0000"/>
              </a:solidFill>
              <a:cs typeface="B Nazanin" pitchFamily="2" charset="-78"/>
            </a:endParaRPr>
          </a:p>
        </p:txBody>
      </p:sp>
      <p:sp>
        <p:nvSpPr>
          <p:cNvPr id="7" name="Vertical Scroll 6"/>
          <p:cNvSpPr/>
          <p:nvPr/>
        </p:nvSpPr>
        <p:spPr>
          <a:xfrm>
            <a:off x="0" y="0"/>
            <a:ext cx="4275117"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solidFill>
                <a:srgbClr val="FF0000"/>
              </a:solidFill>
              <a:cs typeface="B Nazanin" pitchFamily="2" charset="-78"/>
            </a:endParaRPr>
          </a:p>
          <a:p>
            <a:pPr algn="ctr" rtl="1"/>
            <a:endParaRPr lang="fa-IR" dirty="0" smtClean="0">
              <a:solidFill>
                <a:srgbClr val="FF0000"/>
              </a:solidFill>
              <a:cs typeface="B Nazanin" pitchFamily="2" charset="-78"/>
            </a:endParaRPr>
          </a:p>
          <a:p>
            <a:pPr algn="ctr" rtl="1"/>
            <a:endParaRPr lang="fa-IR" dirty="0" smtClean="0">
              <a:solidFill>
                <a:srgbClr val="FF0000"/>
              </a:solidFill>
              <a:cs typeface="B Nazanin" pitchFamily="2" charset="-78"/>
            </a:endParaRPr>
          </a:p>
          <a:p>
            <a:pPr algn="ctr" rtl="1"/>
            <a:r>
              <a:rPr lang="fa-IR" dirty="0" smtClean="0">
                <a:solidFill>
                  <a:srgbClr val="FF0000"/>
                </a:solidFill>
                <a:cs typeface="B Titr" pitchFamily="2" charset="-78"/>
              </a:rPr>
              <a:t>گفتیم اماهنوزوقت نمازنشده، گفت:من نمی دانم همین الآن بخوانیدو </a:t>
            </a:r>
            <a:r>
              <a:rPr lang="fa-IR" dirty="0" smtClean="0">
                <a:solidFill>
                  <a:schemeClr val="tx1"/>
                </a:solidFill>
                <a:cs typeface="B Nazanin" pitchFamily="2" charset="-78"/>
              </a:rPr>
              <a:t>سوار بشویدبریم.نمازصبح راداخل اتوبوس خواندیم وچیزی نگذشت که هواروشن شدو</a:t>
            </a:r>
            <a:r>
              <a:rPr lang="fa-IR" dirty="0" smtClean="0">
                <a:solidFill>
                  <a:srgbClr val="FF0000"/>
                </a:solidFill>
                <a:cs typeface="B Nazanin" pitchFamily="2" charset="-78"/>
              </a:rPr>
              <a:t>مامتفاوت ترین روزاسارتمان راآغاز کردیم</a:t>
            </a:r>
            <a:r>
              <a:rPr lang="fa-IR" dirty="0" smtClean="0">
                <a:solidFill>
                  <a:schemeClr val="tx1"/>
                </a:solidFill>
                <a:cs typeface="B Nazanin" pitchFamily="2" charset="-78"/>
              </a:rPr>
              <a:t>... بعدازیک عمرانتظاربرای چنین لحظاتی</a:t>
            </a:r>
            <a:r>
              <a:rPr lang="fa-IR" dirty="0" smtClean="0">
                <a:solidFill>
                  <a:srgbClr val="7030A0"/>
                </a:solidFill>
                <a:cs typeface="B Nazanin" pitchFamily="2" charset="-78"/>
              </a:rPr>
              <a:t> </a:t>
            </a:r>
            <a:r>
              <a:rPr lang="fa-IR" dirty="0" smtClean="0">
                <a:solidFill>
                  <a:srgbClr val="FF0000"/>
                </a:solidFill>
                <a:cs typeface="B Nazanin" pitchFamily="2" charset="-78"/>
              </a:rPr>
              <a:t>،فقط15 دقیقه وقت زیارت داشتیم...</a:t>
            </a:r>
            <a:r>
              <a:rPr lang="fa-IR" dirty="0" smtClean="0">
                <a:solidFill>
                  <a:schemeClr val="tx1"/>
                </a:solidFill>
                <a:cs typeface="B Nazanin" pitchFamily="2" charset="-78"/>
              </a:rPr>
              <a:t>به کربلاکه رسیدیم،بادیدن </a:t>
            </a:r>
            <a:r>
              <a:rPr lang="fa-IR" dirty="0" smtClean="0">
                <a:solidFill>
                  <a:srgbClr val="FF0000"/>
                </a:solidFill>
                <a:cs typeface="B Nazanin" pitchFamily="2" charset="-78"/>
              </a:rPr>
              <a:t>بارگاه سیدالشهداءوپرچم سرخ روی </a:t>
            </a:r>
            <a:r>
              <a:rPr lang="fa-IR" dirty="0" smtClean="0">
                <a:solidFill>
                  <a:schemeClr val="tx1"/>
                </a:solidFill>
                <a:cs typeface="B Nazanin" pitchFamily="2" charset="-78"/>
              </a:rPr>
              <a:t>گنبدش،اختیارازدست دادیم واتوبوس پرشدازناله وضجه...بعداز15دقیقه توقف باآه وحسرت ازضریح دل کندیم وبیرون آمدیم...ضریح علمدارکربلاراهم باشوق واشتیاق زیارت کردیم...رفتیم به سمت مهمانسرای حضرت عباس“ع“ونهارچلو خورشت قیمه خوردیم بعداز7سال اسارت اولین باربودکه چنین غذائی خوردیم.پس ازصرف نهاربه رسم ادب، میزهای غذاراتمیزکردیم،آشپزهاباتعجب نگاه می کردندودرنهایت ازماتشکرکردند.نگذاشتیم یکدانه برنج باقی بمانداگرمانده بودبرای تبرک ریختیم توپلاستیک که به اردوگاه ببریم</a:t>
            </a:r>
            <a:r>
              <a:rPr lang="fa-IR" dirty="0" smtClean="0">
                <a:solidFill>
                  <a:srgbClr val="7030A0"/>
                </a:solidFill>
                <a:cs typeface="B Nazanin" pitchFamily="2" charset="-78"/>
              </a:rPr>
              <a:t>.</a:t>
            </a:r>
          </a:p>
          <a:p>
            <a:pPr algn="ctr" rtl="1"/>
            <a:r>
              <a:rPr lang="fa-IR" dirty="0" smtClean="0">
                <a:solidFill>
                  <a:srgbClr val="7030A0"/>
                </a:solidFill>
                <a:cs typeface="B Nazanin" pitchFamily="2" charset="-78"/>
              </a:rPr>
              <a:t/>
            </a:r>
            <a:br>
              <a:rPr lang="fa-IR" dirty="0" smtClean="0">
                <a:solidFill>
                  <a:srgbClr val="7030A0"/>
                </a:solidFill>
                <a:cs typeface="B Nazanin" pitchFamily="2" charset="-78"/>
              </a:rPr>
            </a:br>
            <a:endParaRPr lang="fa-IR" dirty="0" smtClean="0">
              <a:solidFill>
                <a:srgbClr val="0070C0"/>
              </a:solidFill>
            </a:endParaRPr>
          </a:p>
        </p:txBody>
      </p:sp>
      <p:pic>
        <p:nvPicPr>
          <p:cNvPr id="9" name="Picture 8" descr="C:\Users\1286695937\Desktop\طرحهای آزادگانMy Disc (J)\01.jpg"/>
          <p:cNvPicPr/>
          <p:nvPr/>
        </p:nvPicPr>
        <p:blipFill>
          <a:blip r:embed="rId2"/>
          <a:stretch>
            <a:fillRect/>
          </a:stretch>
        </p:blipFill>
        <p:spPr bwMode="auto">
          <a:xfrm>
            <a:off x="4441372" y="1834"/>
            <a:ext cx="3146959" cy="4033941"/>
          </a:xfrm>
          <a:prstGeom prst="rect">
            <a:avLst/>
          </a:prstGeom>
          <a:noFill/>
          <a:ln w="9525">
            <a:noFill/>
            <a:miter lim="800000"/>
            <a:headEnd/>
            <a:tailEnd/>
          </a:ln>
        </p:spPr>
      </p:pic>
      <p:pic>
        <p:nvPicPr>
          <p:cNvPr id="10" name="Picture 2" descr="C:\Users\1286695937\Desktop\IMG-20200803-WA0002.jpg"/>
          <p:cNvPicPr>
            <a:picLocks noChangeAspect="1" noChangeArrowheads="1"/>
          </p:cNvPicPr>
          <p:nvPr/>
        </p:nvPicPr>
        <p:blipFill>
          <a:blip r:embed="rId3"/>
          <a:srcRect/>
          <a:stretch>
            <a:fillRect/>
          </a:stretch>
        </p:blipFill>
        <p:spPr bwMode="auto">
          <a:xfrm>
            <a:off x="11625942" y="6127668"/>
            <a:ext cx="566057" cy="730332"/>
          </a:xfrm>
          <a:prstGeom prst="rect">
            <a:avLst/>
          </a:prstGeom>
          <a:noFill/>
        </p:spPr>
      </p:pic>
      <p:pic>
        <p:nvPicPr>
          <p:cNvPr id="11" name="Picture 2" descr="C:\Users\1286695937\Desktop\n00085632-b.jpg"/>
          <p:cNvPicPr>
            <a:picLocks noChangeAspect="1" noChangeArrowheads="1"/>
          </p:cNvPicPr>
          <p:nvPr/>
        </p:nvPicPr>
        <p:blipFill>
          <a:blip r:embed="rId4"/>
          <a:srcRect/>
          <a:stretch>
            <a:fillRect/>
          </a:stretch>
        </p:blipFill>
        <p:spPr bwMode="auto">
          <a:xfrm>
            <a:off x="0" y="6008914"/>
            <a:ext cx="626597" cy="849085"/>
          </a:xfrm>
          <a:prstGeom prst="rect">
            <a:avLst/>
          </a:prstGeom>
          <a:noFill/>
        </p:spPr>
      </p:pic>
    </p:spTree>
    <p:extLst>
      <p:ext uri="{BB962C8B-B14F-4D97-AF65-F5344CB8AC3E}">
        <p14:creationId xmlns:p14="http://schemas.microsoft.com/office/powerpoint/2010/main" xmlns="" val="2935917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Point Star 3"/>
          <p:cNvSpPr/>
          <p:nvPr/>
        </p:nvSpPr>
        <p:spPr>
          <a:xfrm>
            <a:off x="1033153" y="3728852"/>
            <a:ext cx="261257" cy="296883"/>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Point Star 4"/>
          <p:cNvSpPr/>
          <p:nvPr/>
        </p:nvSpPr>
        <p:spPr>
          <a:xfrm>
            <a:off x="1686296" y="3740727"/>
            <a:ext cx="273133" cy="285008"/>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4-Point Star 5"/>
          <p:cNvSpPr/>
          <p:nvPr/>
        </p:nvSpPr>
        <p:spPr>
          <a:xfrm>
            <a:off x="2303813" y="3764478"/>
            <a:ext cx="213756" cy="237506"/>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4-Point Star 6"/>
          <p:cNvSpPr/>
          <p:nvPr/>
        </p:nvSpPr>
        <p:spPr>
          <a:xfrm>
            <a:off x="2814452" y="3716977"/>
            <a:ext cx="261257" cy="285007"/>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Vertical Scroll 8"/>
          <p:cNvSpPr/>
          <p:nvPr/>
        </p:nvSpPr>
        <p:spPr>
          <a:xfrm>
            <a:off x="8340436" y="1"/>
            <a:ext cx="3851564" cy="6857999"/>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1100" dirty="0" smtClean="0">
              <a:solidFill>
                <a:srgbClr val="FF0000"/>
              </a:solidFill>
              <a:cs typeface="B Titr" pitchFamily="2" charset="-78"/>
            </a:endParaRPr>
          </a:p>
          <a:p>
            <a:pPr algn="ctr" rtl="1"/>
            <a:r>
              <a:rPr lang="fa-IR" sz="1600" dirty="0" smtClean="0">
                <a:solidFill>
                  <a:srgbClr val="FF0000"/>
                </a:solidFill>
                <a:cs typeface="B Titr" pitchFamily="2" charset="-78"/>
              </a:rPr>
              <a:t>گزیده ای ازخاطرات آزاده سرافرازجناب آقای مرتضی عسکری</a:t>
            </a:r>
          </a:p>
          <a:p>
            <a:pPr algn="ctr" rtl="1"/>
            <a:r>
              <a:rPr lang="fa-IR" sz="1600" dirty="0" smtClean="0">
                <a:solidFill>
                  <a:srgbClr val="FF0000"/>
                </a:solidFill>
                <a:cs typeface="B Titr" pitchFamily="2" charset="-78"/>
              </a:rPr>
              <a:t>خاطره شماره1</a:t>
            </a:r>
            <a:r>
              <a:rPr lang="fa-IR" sz="1200" dirty="0" smtClean="0">
                <a:solidFill>
                  <a:srgbClr val="0070C0"/>
                </a:solidFill>
                <a:cs typeface="B Nazanin" pitchFamily="2" charset="-78"/>
              </a:rPr>
              <a:t/>
            </a:r>
            <a:br>
              <a:rPr lang="fa-IR" sz="1200" dirty="0" smtClean="0">
                <a:solidFill>
                  <a:srgbClr val="0070C0"/>
                </a:solidFill>
                <a:cs typeface="B Nazanin" pitchFamily="2" charset="-78"/>
              </a:rPr>
            </a:br>
            <a:r>
              <a:rPr lang="fa-IR" dirty="0" smtClean="0">
                <a:solidFill>
                  <a:schemeClr val="tx1"/>
                </a:solidFill>
                <a:cs typeface="B Nazanin" pitchFamily="2" charset="-78"/>
              </a:rPr>
              <a:t>درتاریخ62/5/8بعدازشروع عملیات والفجر3 زندگی جدیدی برای حقیرورق خوردو دوران اسارت آغازشد.همانموقع یک بی سیم تله شده ای منفجرشده بودوتعدادی از عراقیهاکشته شده بودندوبعثیهابه خیال این که این انفجارکارمن بوده هریک که پست عوض میکردمرابه دیگری معرفی می کردو خلاصه حساسیت خاصی روی من داشتند ومرادرهمه ی موصل ها چرخانیدند وزندگی رادرهمه ی آنها تجربه کردم.</a:t>
            </a:r>
            <a:r>
              <a:rPr lang="fa-IR" dirty="0" smtClean="0">
                <a:solidFill>
                  <a:srgbClr val="FF0000"/>
                </a:solidFill>
                <a:cs typeface="B Nazanin" pitchFamily="2" charset="-78"/>
              </a:rPr>
              <a:t>به همین دلیل تونل مرگ یاتونل وحشت راهشت مرتبه تجربه کردم.4 مرتبه استقبال به شیوه ی بعثیهاو4مرتبه بدرقه به شیوه ی بعثیها.</a:t>
            </a:r>
          </a:p>
          <a:p>
            <a:pPr algn="ctr" rtl="1"/>
            <a:r>
              <a:rPr lang="fa-IR" dirty="0" smtClean="0">
                <a:solidFill>
                  <a:srgbClr val="FF0000"/>
                </a:solidFill>
                <a:cs typeface="B Titr" pitchFamily="2" charset="-78"/>
              </a:rPr>
              <a:t>خاطره شماره2</a:t>
            </a:r>
          </a:p>
          <a:p>
            <a:pPr algn="ctr" rtl="1"/>
            <a:r>
              <a:rPr lang="fa-IR" dirty="0" smtClean="0">
                <a:solidFill>
                  <a:schemeClr val="tx1"/>
                </a:solidFill>
                <a:cs typeface="B Nazanin" pitchFamily="2" charset="-78"/>
              </a:rPr>
              <a:t>یکی</a:t>
            </a:r>
            <a:r>
              <a:rPr lang="fa-IR" dirty="0" smtClean="0">
                <a:solidFill>
                  <a:srgbClr val="FF0000"/>
                </a:solidFill>
                <a:cs typeface="B Nazanin" pitchFamily="2" charset="-78"/>
              </a:rPr>
              <a:t> </a:t>
            </a:r>
            <a:r>
              <a:rPr lang="fa-IR" dirty="0" smtClean="0">
                <a:solidFill>
                  <a:schemeClr val="tx1"/>
                </a:solidFill>
                <a:cs typeface="B Nazanin" pitchFamily="2" charset="-78"/>
              </a:rPr>
              <a:t>ازشیوه هائی که بعثیها داشتند دراتاقهادویا سه باندمی کشیدندوضبط وبلندگوی آن هم درمقرّعراقیهابود.</a:t>
            </a:r>
          </a:p>
          <a:p>
            <a:pPr algn="ctr" rtl="1"/>
            <a:r>
              <a:rPr lang="fa-IR" dirty="0" smtClean="0">
                <a:solidFill>
                  <a:schemeClr val="tx1"/>
                </a:solidFill>
                <a:cs typeface="B Nazanin" pitchFamily="2" charset="-78"/>
              </a:rPr>
              <a:t> </a:t>
            </a:r>
            <a:endParaRPr lang="en-US" dirty="0">
              <a:solidFill>
                <a:schemeClr val="tx1"/>
              </a:solidFill>
              <a:cs typeface="B Nazanin" pitchFamily="2" charset="-78"/>
            </a:endParaRPr>
          </a:p>
        </p:txBody>
      </p:sp>
      <p:sp>
        <p:nvSpPr>
          <p:cNvPr id="10" name="Vertical Scroll 9"/>
          <p:cNvSpPr/>
          <p:nvPr/>
        </p:nvSpPr>
        <p:spPr>
          <a:xfrm>
            <a:off x="0" y="0"/>
            <a:ext cx="4013860"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en-US" sz="1600" dirty="0" smtClean="0">
              <a:solidFill>
                <a:schemeClr val="tx1"/>
              </a:solidFill>
              <a:cs typeface="B Nazanin" pitchFamily="2" charset="-78"/>
            </a:endParaRPr>
          </a:p>
          <a:p>
            <a:pPr algn="ctr" rtl="1"/>
            <a:r>
              <a:rPr lang="fa-IR" dirty="0" smtClean="0">
                <a:solidFill>
                  <a:schemeClr val="tx1"/>
                </a:solidFill>
                <a:cs typeface="B Nazanin" pitchFamily="2" charset="-78"/>
              </a:rPr>
              <a:t>و هروقت دلشان می خواست موسیقی های مبتذل، اخبارمنافقین، سخنان شیخ علی تهرانی، مسعودرجوی...راپخش می</a:t>
            </a:r>
            <a:endParaRPr lang="en-US" dirty="0" smtClean="0">
              <a:solidFill>
                <a:schemeClr val="tx1"/>
              </a:solidFill>
              <a:cs typeface="B Nazanin" pitchFamily="2" charset="-78"/>
            </a:endParaRPr>
          </a:p>
          <a:p>
            <a:pPr algn="ctr" rtl="1"/>
            <a:r>
              <a:rPr lang="fa-IR" dirty="0" smtClean="0">
                <a:solidFill>
                  <a:schemeClr val="tx1"/>
                </a:solidFill>
                <a:cs typeface="B Nazanin" pitchFamily="2" charset="-78"/>
              </a:rPr>
              <a:t>کردند.واین کارشان بسیارآزاردهنده بود. ماپارچه های ضخیم تهیه می کردیم وروی باندها قرارمی دادیم تاصداضعیف ونامفهوم شودوهربارکه عراقی هامی آمدندآنهارابرمی داشتیم. دیگه سوزن قفلی راماهرانه بین دوسیم وصل می کردیم،واین دوسیم به هم وصل می شدوصداقطع می شد.پشت دررابرای این کارانتخاب کردیم، ودیگه سوزن قفلی راماهرانه بین دوسیم وصل می کردیم،واین دوسیم به هم وصل می شدوصداقطع می شد.پشت دررابرای این کارانتخاب کردیم،وقتی دربازمی شدطوری بودکه عراقیهامتوجه نمی شدندکه ماچه کردیم کم کم خسته شدندوشیوه خودرا تغییردادند</a:t>
            </a:r>
            <a:r>
              <a:rPr lang="fa-IR" sz="1600" dirty="0" smtClean="0">
                <a:solidFill>
                  <a:schemeClr val="tx1"/>
                </a:solidFill>
                <a:cs typeface="B Nazanin" pitchFamily="2" charset="-78"/>
              </a:rPr>
              <a:t>. </a:t>
            </a:r>
          </a:p>
          <a:p>
            <a:pPr algn="ctr" rtl="1"/>
            <a:endParaRPr lang="fa-IR" sz="1600" dirty="0" smtClean="0">
              <a:solidFill>
                <a:schemeClr val="tx1"/>
              </a:solidFill>
              <a:cs typeface="B Nazanin" pitchFamily="2" charset="-78"/>
            </a:endParaRPr>
          </a:p>
          <a:p>
            <a:pPr algn="ctr" rtl="1"/>
            <a:endParaRPr lang="fa-IR" sz="1600" dirty="0" smtClean="0">
              <a:solidFill>
                <a:schemeClr val="tx1"/>
              </a:solidFill>
              <a:cs typeface="B Nazanin" pitchFamily="2" charset="-78"/>
            </a:endParaRPr>
          </a:p>
          <a:p>
            <a:pPr algn="ctr" rtl="1"/>
            <a:endParaRPr lang="fa-IR" sz="1600" dirty="0" smtClean="0">
              <a:solidFill>
                <a:schemeClr val="tx1"/>
              </a:solidFill>
              <a:cs typeface="B Nazanin" pitchFamily="2" charset="-78"/>
            </a:endParaRPr>
          </a:p>
          <a:p>
            <a:pPr algn="ctr" rtl="1"/>
            <a:endParaRPr lang="fa-IR" sz="1600" dirty="0" smtClean="0">
              <a:solidFill>
                <a:srgbClr val="7030A0"/>
              </a:solidFill>
              <a:cs typeface="B Nazanin" pitchFamily="2" charset="-78"/>
            </a:endParaRPr>
          </a:p>
        </p:txBody>
      </p:sp>
      <p:pic>
        <p:nvPicPr>
          <p:cNvPr id="11" name="Picture 2" descr="C:\Users\1286695937\Desktop\n00085632-b.jpg"/>
          <p:cNvPicPr>
            <a:picLocks noChangeAspect="1" noChangeArrowheads="1"/>
          </p:cNvPicPr>
          <p:nvPr/>
        </p:nvPicPr>
        <p:blipFill>
          <a:blip r:embed="rId2"/>
          <a:srcRect/>
          <a:stretch>
            <a:fillRect/>
          </a:stretch>
        </p:blipFill>
        <p:spPr bwMode="auto">
          <a:xfrm>
            <a:off x="0" y="5937662"/>
            <a:ext cx="679179" cy="920337"/>
          </a:xfrm>
          <a:prstGeom prst="rect">
            <a:avLst/>
          </a:prstGeom>
          <a:noFill/>
        </p:spPr>
      </p:pic>
      <p:pic>
        <p:nvPicPr>
          <p:cNvPr id="12" name="Picture 2" descr="C:\Users\1286695937\Desktop\IMG-20200803-WA0002.jpg"/>
          <p:cNvPicPr>
            <a:picLocks noChangeAspect="1" noChangeArrowheads="1"/>
          </p:cNvPicPr>
          <p:nvPr/>
        </p:nvPicPr>
        <p:blipFill>
          <a:blip r:embed="rId3"/>
          <a:srcRect/>
          <a:stretch>
            <a:fillRect/>
          </a:stretch>
        </p:blipFill>
        <p:spPr bwMode="auto">
          <a:xfrm>
            <a:off x="11625943" y="6127668"/>
            <a:ext cx="566057" cy="730332"/>
          </a:xfrm>
          <a:prstGeom prst="rect">
            <a:avLst/>
          </a:prstGeom>
          <a:noFill/>
        </p:spPr>
      </p:pic>
      <p:pic>
        <p:nvPicPr>
          <p:cNvPr id="13" name="Picture 12" descr="C:\Users\1286695937\Desktop\طرحهای آزادگانMy Disc (J)\02.jpg"/>
          <p:cNvPicPr/>
          <p:nvPr/>
        </p:nvPicPr>
        <p:blipFill>
          <a:blip r:embed="rId4"/>
          <a:stretch>
            <a:fillRect/>
          </a:stretch>
        </p:blipFill>
        <p:spPr bwMode="auto">
          <a:xfrm>
            <a:off x="4643252" y="2266"/>
            <a:ext cx="3291840" cy="4044954"/>
          </a:xfrm>
          <a:prstGeom prst="rect">
            <a:avLst/>
          </a:prstGeom>
          <a:noFill/>
          <a:ln w="9525">
            <a:noFill/>
            <a:miter lim="800000"/>
            <a:headEnd/>
            <a:tailEnd/>
          </a:ln>
        </p:spPr>
      </p:pic>
    </p:spTree>
    <p:extLst>
      <p:ext uri="{BB962C8B-B14F-4D97-AF65-F5344CB8AC3E}">
        <p14:creationId xmlns:p14="http://schemas.microsoft.com/office/powerpoint/2010/main" xmlns="" val="4229821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ertical Scroll 9"/>
          <p:cNvSpPr/>
          <p:nvPr/>
        </p:nvSpPr>
        <p:spPr>
          <a:xfrm>
            <a:off x="7691252" y="0"/>
            <a:ext cx="4500748"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en-US" dirty="0" smtClean="0">
              <a:solidFill>
                <a:srgbClr val="FF0000"/>
              </a:solidFill>
              <a:cs typeface="B Titr" pitchFamily="2" charset="-78"/>
            </a:endParaRPr>
          </a:p>
          <a:p>
            <a:pPr algn="ctr" rtl="1"/>
            <a:r>
              <a:rPr lang="fa-IR" dirty="0" smtClean="0">
                <a:solidFill>
                  <a:srgbClr val="FF0000"/>
                </a:solidFill>
                <a:cs typeface="B Titr" pitchFamily="2" charset="-78"/>
              </a:rPr>
              <a:t>گزیده ای ازخاطرات آزاده </a:t>
            </a:r>
            <a:r>
              <a:rPr lang="fa-IR" sz="1600" dirty="0" smtClean="0">
                <a:solidFill>
                  <a:srgbClr val="FF0000"/>
                </a:solidFill>
                <a:cs typeface="B Titr" pitchFamily="2" charset="-78"/>
              </a:rPr>
              <a:t>سرافرازمختارافروغ</a:t>
            </a:r>
            <a:br>
              <a:rPr lang="fa-IR" sz="1600" dirty="0" smtClean="0">
                <a:solidFill>
                  <a:srgbClr val="FF0000"/>
                </a:solidFill>
                <a:cs typeface="B Titr" pitchFamily="2" charset="-78"/>
              </a:rPr>
            </a:br>
            <a:r>
              <a:rPr lang="fa-IR" sz="1600" dirty="0" smtClean="0">
                <a:solidFill>
                  <a:srgbClr val="FF0000"/>
                </a:solidFill>
                <a:cs typeface="B Titr" pitchFamily="2" charset="-78"/>
              </a:rPr>
              <a:t>خاطره شماره1</a:t>
            </a:r>
          </a:p>
          <a:p>
            <a:pPr algn="ctr" rtl="1"/>
            <a:r>
              <a:rPr lang="fa-IR" dirty="0" smtClean="0">
                <a:solidFill>
                  <a:schemeClr val="tx1"/>
                </a:solidFill>
                <a:cs typeface="B Nazanin" pitchFamily="2" charset="-78"/>
              </a:rPr>
              <a:t>در14سال درتاریخ 61/9/14ازکرمان به اهوازاعزام شدم وبخاطرسن کمی که داشتم درقطارخودم راپنهان کردم.درعملیات والفجر1درتاریخ62/1/22 درحالیکه ازناحیه ران پامجروح شده بودم.درحالیکه توهین وکتک کاری می کردندمرابه اسارت  گرفتندوبعدازمن5نفردیگرازدوستانم که درلشکرهای دیگربودندراکنارخاک ریزگاشتندکه اعدام  کنندولی بعدمن ویک نوجوان دیگرکه اهل شیرازبودراازصف اعدامیهابیرون کشیدندوگفتنداینهاکوچک هستند.دردوران8ساله اسارت سختیهای زیادی داشتیم،یک وعده غذای سیرنخوردیم.نمازجماعت، اجتماع ودعاکردن ممنوع بود.اگرغیرازاین عمل می کردیم به سختی شلاق می زدنداماهیچوقت پشیمان نشدیم وباخودمی گفتیم ماسفیر40میلیون ایرانی هستند.زخمهای بدن من ازشدت جراحت کرم زده بودواین کرمهامراخیلی آزارمی دادند.عراقیهاداروئی نمی دادند.</a:t>
            </a:r>
          </a:p>
        </p:txBody>
      </p:sp>
      <p:sp>
        <p:nvSpPr>
          <p:cNvPr id="12" name="Vertical Scroll 11"/>
          <p:cNvSpPr/>
          <p:nvPr/>
        </p:nvSpPr>
        <p:spPr>
          <a:xfrm>
            <a:off x="1" y="1"/>
            <a:ext cx="4334494"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2000" dirty="0" smtClean="0">
              <a:solidFill>
                <a:schemeClr val="tx1"/>
              </a:solidFill>
              <a:cs typeface="B Nazanin" pitchFamily="2" charset="-78"/>
            </a:endParaRPr>
          </a:p>
          <a:p>
            <a:pPr algn="ctr" rtl="1"/>
            <a:endParaRPr lang="fa-IR" sz="2000" dirty="0" smtClean="0">
              <a:solidFill>
                <a:schemeClr val="tx1"/>
              </a:solidFill>
              <a:cs typeface="B Nazanin" pitchFamily="2" charset="-78"/>
            </a:endParaRPr>
          </a:p>
          <a:p>
            <a:pPr algn="ctr" rtl="1"/>
            <a:endParaRPr lang="en-US" sz="1600" dirty="0" smtClean="0">
              <a:solidFill>
                <a:srgbClr val="FF0000"/>
              </a:solidFill>
              <a:cs typeface="B Titr" pitchFamily="2" charset="-78"/>
            </a:endParaRPr>
          </a:p>
          <a:p>
            <a:pPr algn="ctr" rtl="1"/>
            <a:endParaRPr lang="en-US" sz="1600" dirty="0" smtClean="0">
              <a:solidFill>
                <a:srgbClr val="FF0000"/>
              </a:solidFill>
              <a:cs typeface="B Titr" pitchFamily="2" charset="-78"/>
            </a:endParaRPr>
          </a:p>
          <a:p>
            <a:pPr algn="ctr" rtl="1"/>
            <a:endParaRPr lang="en-US" sz="1600" dirty="0" smtClean="0">
              <a:solidFill>
                <a:srgbClr val="FF0000"/>
              </a:solidFill>
              <a:cs typeface="B Titr" pitchFamily="2" charset="-78"/>
            </a:endParaRPr>
          </a:p>
          <a:p>
            <a:pPr algn="ctr" rtl="1"/>
            <a:r>
              <a:rPr lang="fa-IR" sz="1600" dirty="0" smtClean="0">
                <a:solidFill>
                  <a:srgbClr val="FF0000"/>
                </a:solidFill>
                <a:cs typeface="B Titr" pitchFamily="2" charset="-78"/>
              </a:rPr>
              <a:t>خاطره شماره3</a:t>
            </a:r>
            <a:r>
              <a:rPr lang="fa-IR" sz="1600" dirty="0" smtClean="0">
                <a:solidFill>
                  <a:schemeClr val="tx1"/>
                </a:solidFill>
                <a:cs typeface="B Nazanin" pitchFamily="2" charset="-78"/>
              </a:rPr>
              <a:t/>
            </a:r>
            <a:br>
              <a:rPr lang="fa-IR" sz="1600" dirty="0" smtClean="0">
                <a:solidFill>
                  <a:schemeClr val="tx1"/>
                </a:solidFill>
                <a:cs typeface="B Nazanin" pitchFamily="2" charset="-78"/>
              </a:rPr>
            </a:br>
            <a:r>
              <a:rPr lang="fa-IR" dirty="0" smtClean="0">
                <a:solidFill>
                  <a:schemeClr val="tx1"/>
                </a:solidFill>
                <a:cs typeface="B Nazanin" pitchFamily="2" charset="-78"/>
              </a:rPr>
              <a:t>من قرآن بلدنبودم بچه های دیگرکه بلدبودندیادامثال مامی دادند.اماروی تخته وکلاس نه،روی زمین وخاک،که اگه همین راهم عراقیهامتوجه می شدندبه سختی شکنجه می کردند</a:t>
            </a:r>
          </a:p>
          <a:p>
            <a:pPr algn="ctr" rtl="1"/>
            <a:r>
              <a:rPr lang="fa-IR" dirty="0" smtClean="0">
                <a:solidFill>
                  <a:schemeClr val="tx1"/>
                </a:solidFill>
                <a:cs typeface="B Nazanin" pitchFamily="2" charset="-78"/>
              </a:rPr>
              <a:t>اگریک میله خودکارمی دیدندمثل اینکه بمب اتم دیدندوخیلی جلوگیری می کردند. </a:t>
            </a:r>
          </a:p>
          <a:p>
            <a:pPr algn="ctr" rtl="1"/>
            <a:r>
              <a:rPr lang="fa-IR" dirty="0" smtClean="0">
                <a:solidFill>
                  <a:srgbClr val="FF0000"/>
                </a:solidFill>
                <a:cs typeface="B Titr" pitchFamily="2" charset="-78"/>
              </a:rPr>
              <a:t>خاطره شماره4</a:t>
            </a:r>
          </a:p>
          <a:p>
            <a:pPr algn="ctr" rtl="1"/>
            <a:r>
              <a:rPr lang="fa-IR" dirty="0" smtClean="0">
                <a:solidFill>
                  <a:schemeClr val="tx1"/>
                </a:solidFill>
                <a:cs typeface="B Nazanin" pitchFamily="2" charset="-78"/>
              </a:rPr>
              <a:t>وقتی می خواستندمصاحبه بانوجوانان وجوانان می کردندوعلیه ایران تبلیغات سوءکنند،سؤال می کردندشماالآن بایدمشغول تحصیل باشیدچرابه جبهه آمدید؟تک تکِ مامی گفتیم: برای دفاع ازناموسمان،دفاع ازملیت واسلام ولایت به جبهه آمدیم.حدود37000شهیددانش آموزداریم،مشخص می شودکه جبهه جنگ را بیشاردانش آموزان می چرخاندند.</a:t>
            </a:r>
          </a:p>
          <a:p>
            <a:pPr algn="ctr" rtl="1"/>
            <a:r>
              <a:rPr lang="fa-IR" dirty="0" smtClean="0">
                <a:solidFill>
                  <a:schemeClr val="tx1"/>
                </a:solidFill>
                <a:cs typeface="B Nazanin" pitchFamily="2" charset="-78"/>
              </a:rPr>
              <a:t>اماازجوانان امروزتوقع می رود،باعلم وصبرشان وباپیروی ازولایت فقیه وبصیرتشان ازآنچه که امثال مابجاگذاشتنددفاع کند.</a:t>
            </a:r>
            <a:br>
              <a:rPr lang="fa-IR" dirty="0" smtClean="0">
                <a:solidFill>
                  <a:schemeClr val="tx1"/>
                </a:solidFill>
                <a:cs typeface="B Nazanin" pitchFamily="2" charset="-78"/>
              </a:rPr>
            </a:br>
            <a:r>
              <a:rPr lang="fa-IR" dirty="0" smtClean="0">
                <a:solidFill>
                  <a:srgbClr val="FF0000"/>
                </a:solidFill>
                <a:cs typeface="B Titr" pitchFamily="2" charset="-78"/>
              </a:rPr>
              <a:t>”خط قرمزماولایت ورهبری است“</a:t>
            </a:r>
            <a:endParaRPr lang="en-US"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r>
              <a:rPr lang="fa-IR" dirty="0" smtClean="0">
                <a:solidFill>
                  <a:schemeClr val="tx1"/>
                </a:solidFill>
                <a:cs typeface="B Nazanin" pitchFamily="2" charset="-78"/>
              </a:rPr>
              <a:t>. </a:t>
            </a:r>
          </a:p>
          <a:p>
            <a:pPr algn="ctr" rtl="1"/>
            <a:endParaRPr lang="fa-IR" dirty="0" smtClean="0">
              <a:solidFill>
                <a:schemeClr val="tx1"/>
              </a:solidFill>
              <a:cs typeface="B Nazanin" pitchFamily="2" charset="-78"/>
            </a:endParaRPr>
          </a:p>
          <a:p>
            <a:pPr algn="ctr" rtl="1"/>
            <a:endParaRPr lang="fa-IR" dirty="0" smtClean="0">
              <a:solidFill>
                <a:schemeClr val="tx1"/>
              </a:solidFill>
              <a:cs typeface="B Nazanin" pitchFamily="2" charset="-78"/>
            </a:endParaRPr>
          </a:p>
          <a:p>
            <a:pPr algn="ctr" rtl="1"/>
            <a:endParaRPr lang="en-US" dirty="0">
              <a:solidFill>
                <a:schemeClr val="tx1"/>
              </a:solidFill>
              <a:cs typeface="B Nazanin" pitchFamily="2" charset="-78"/>
            </a:endParaRPr>
          </a:p>
        </p:txBody>
      </p:sp>
      <p:pic>
        <p:nvPicPr>
          <p:cNvPr id="13" name="Picture 12" descr="C:\Users\1286695937\Desktop\1.jpg"/>
          <p:cNvPicPr/>
          <p:nvPr/>
        </p:nvPicPr>
        <p:blipFill>
          <a:blip r:embed="rId2"/>
          <a:stretch>
            <a:fillRect/>
          </a:stretch>
        </p:blipFill>
        <p:spPr bwMode="auto">
          <a:xfrm>
            <a:off x="4286992" y="1195"/>
            <a:ext cx="3749039" cy="4581484"/>
          </a:xfrm>
          <a:prstGeom prst="rect">
            <a:avLst/>
          </a:prstGeom>
          <a:noFill/>
          <a:ln w="9525">
            <a:noFill/>
            <a:miter lim="800000"/>
            <a:headEnd/>
            <a:tailEnd/>
          </a:ln>
        </p:spPr>
      </p:pic>
      <p:pic>
        <p:nvPicPr>
          <p:cNvPr id="14" name="Picture 1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6222670"/>
            <a:ext cx="534505" cy="635330"/>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5" name="Picture 2" descr="C:\Users\1286695937\Desktop\IMG-20200803-WA0002.jpg"/>
          <p:cNvPicPr>
            <a:picLocks noChangeAspect="1" noChangeArrowheads="1"/>
          </p:cNvPicPr>
          <p:nvPr/>
        </p:nvPicPr>
        <p:blipFill>
          <a:blip r:embed="rId4"/>
          <a:srcRect/>
          <a:stretch>
            <a:fillRect/>
          </a:stretch>
        </p:blipFill>
        <p:spPr bwMode="auto">
          <a:xfrm>
            <a:off x="11625943" y="6127668"/>
            <a:ext cx="566057" cy="730332"/>
          </a:xfrm>
          <a:prstGeom prst="rect">
            <a:avLst/>
          </a:prstGeom>
          <a:noFill/>
        </p:spPr>
      </p:pic>
    </p:spTree>
    <p:extLst>
      <p:ext uri="{BB962C8B-B14F-4D97-AF65-F5344CB8AC3E}">
        <p14:creationId xmlns:p14="http://schemas.microsoft.com/office/powerpoint/2010/main" xmlns="" val="3001691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Vertical Scroll 6"/>
          <p:cNvSpPr/>
          <p:nvPr/>
        </p:nvSpPr>
        <p:spPr>
          <a:xfrm>
            <a:off x="7679377" y="0"/>
            <a:ext cx="4512623"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1600" dirty="0" smtClean="0">
              <a:solidFill>
                <a:srgbClr val="FF0000"/>
              </a:solidFill>
              <a:cs typeface="B Titr" pitchFamily="2" charset="-78"/>
            </a:endParaRPr>
          </a:p>
          <a:p>
            <a:pPr algn="ctr" rtl="1"/>
            <a:r>
              <a:rPr lang="fa-IR" sz="1600" dirty="0" smtClean="0">
                <a:solidFill>
                  <a:srgbClr val="FF0000"/>
                </a:solidFill>
                <a:cs typeface="B Titr" pitchFamily="2" charset="-78"/>
              </a:rPr>
              <a:t>گزیده ای ازخاطرات آزاده سرافرازاحمدملائی </a:t>
            </a:r>
          </a:p>
          <a:p>
            <a:pPr algn="ctr" rtl="1"/>
            <a:r>
              <a:rPr lang="fa-IR" sz="1600" dirty="0" smtClean="0">
                <a:solidFill>
                  <a:srgbClr val="FF0000"/>
                </a:solidFill>
                <a:cs typeface="B Titr" pitchFamily="2" charset="-78"/>
              </a:rPr>
              <a:t>خاطره شماره 1</a:t>
            </a:r>
          </a:p>
          <a:p>
            <a:pPr algn="ctr" rtl="1"/>
            <a:r>
              <a:rPr lang="fa-IR" dirty="0" smtClean="0">
                <a:solidFill>
                  <a:schemeClr val="tx1"/>
                </a:solidFill>
                <a:cs typeface="B Nazanin" pitchFamily="2" charset="-78"/>
              </a:rPr>
              <a:t>یک روزبادونفرازدوستان آزاده دراسارت در محوطه زندان درتکریت عراق نشسته بودیم وباهم صحبت می کردیم.ناگهان افسرعراقی آمدوگفت: شماسه نفرنقشه می کشیدفرار کنیدیابرعلیه عراق شورش کنید؟ماسه نفررا بردندداخل سوله زندان بطورمفصل ماراکتک زدندوگفتندشماخودتان بایدهمدیگررا بزنیدومااین کاررانکردیم آنهاباسینه دستشان توگوشهای مامی زدندخسته شدند،متأسفانه باکابل وچوب باتون شروع به زدن کردند.آثارآن ضربات هنوزدربدن مامشهوداست</a:t>
            </a:r>
            <a:r>
              <a:rPr lang="fa-IR" sz="1600" dirty="0" smtClean="0">
                <a:solidFill>
                  <a:schemeClr val="tx1"/>
                </a:solidFill>
                <a:cs typeface="B Nazanin" pitchFamily="2" charset="-78"/>
              </a:rPr>
              <a:t>.</a:t>
            </a:r>
          </a:p>
          <a:p>
            <a:pPr algn="ctr" rtl="1"/>
            <a:r>
              <a:rPr lang="fa-IR" dirty="0" smtClean="0">
                <a:solidFill>
                  <a:srgbClr val="FF0000"/>
                </a:solidFill>
                <a:cs typeface="B Titr" pitchFamily="2" charset="-78"/>
              </a:rPr>
              <a:t>خاطره شماره2</a:t>
            </a:r>
          </a:p>
          <a:p>
            <a:pPr algn="ctr" rtl="1"/>
            <a:r>
              <a:rPr lang="fa-IR" dirty="0" smtClean="0">
                <a:solidFill>
                  <a:schemeClr val="tx1"/>
                </a:solidFill>
                <a:cs typeface="B Nazanin" pitchFamily="2" charset="-78"/>
              </a:rPr>
              <a:t>شعارتنظیم کرده بودندومی گفتندبگوئید </a:t>
            </a:r>
          </a:p>
          <a:p>
            <a:pPr algn="ctr" rtl="1"/>
            <a:r>
              <a:rPr lang="fa-IR" sz="1600" dirty="0" smtClean="0">
                <a:solidFill>
                  <a:srgbClr val="FF0000"/>
                </a:solidFill>
                <a:cs typeface="B Nazanin" pitchFamily="2" charset="-78"/>
              </a:rPr>
              <a:t>”</a:t>
            </a:r>
            <a:r>
              <a:rPr lang="fa-IR" sz="1600" dirty="0" smtClean="0">
                <a:solidFill>
                  <a:srgbClr val="FF0000"/>
                </a:solidFill>
                <a:cs typeface="B Titr" pitchFamily="2" charset="-78"/>
              </a:rPr>
              <a:t>مرک</a:t>
            </a:r>
            <a:r>
              <a:rPr lang="fa-IR" sz="1600" dirty="0" smtClean="0">
                <a:solidFill>
                  <a:srgbClr val="FF0000"/>
                </a:solidFill>
                <a:cs typeface="B Nazanin" pitchFamily="2" charset="-78"/>
              </a:rPr>
              <a:t> </a:t>
            </a:r>
            <a:r>
              <a:rPr lang="fa-IR" sz="1600" dirty="0" smtClean="0">
                <a:solidFill>
                  <a:srgbClr val="FF0000"/>
                </a:solidFill>
                <a:cs typeface="B Titr" pitchFamily="2" charset="-78"/>
              </a:rPr>
              <a:t>برخمینی“ </a:t>
            </a:r>
            <a:r>
              <a:rPr lang="fa-IR" dirty="0" smtClean="0">
                <a:solidFill>
                  <a:schemeClr val="tx1"/>
                </a:solidFill>
                <a:cs typeface="B Nazanin" pitchFamily="2" charset="-78"/>
              </a:rPr>
              <a:t>ماهم زمان می گفتیم</a:t>
            </a:r>
          </a:p>
          <a:p>
            <a:pPr algn="ctr" rtl="1"/>
            <a:r>
              <a:rPr lang="fa-IR" dirty="0" smtClean="0">
                <a:solidFill>
                  <a:srgbClr val="FF0000"/>
                </a:solidFill>
                <a:cs typeface="B Nazanin" pitchFamily="2" charset="-78"/>
              </a:rPr>
              <a:t>“</a:t>
            </a:r>
            <a:r>
              <a:rPr lang="fa-IR" dirty="0" smtClean="0">
                <a:solidFill>
                  <a:srgbClr val="FF0000"/>
                </a:solidFill>
                <a:cs typeface="B Titr" pitchFamily="2" charset="-78"/>
              </a:rPr>
              <a:t>مرداست خمینی“</a:t>
            </a:r>
            <a:r>
              <a:rPr lang="fa-IR" dirty="0" smtClean="0">
                <a:solidFill>
                  <a:schemeClr val="tx1"/>
                </a:solidFill>
                <a:cs typeface="B Nazanin" pitchFamily="2" charset="-78"/>
              </a:rPr>
              <a:t>متوجه شدند،ماتنبیه کردندوشعار</a:t>
            </a:r>
            <a:r>
              <a:rPr lang="en-US" dirty="0" smtClean="0">
                <a:solidFill>
                  <a:schemeClr val="tx1"/>
                </a:solidFill>
                <a:cs typeface="B Nazanin" pitchFamily="2" charset="-78"/>
              </a:rPr>
              <a:t> </a:t>
            </a:r>
            <a:r>
              <a:rPr lang="fa-IR" dirty="0" smtClean="0">
                <a:solidFill>
                  <a:schemeClr val="tx1"/>
                </a:solidFill>
                <a:cs typeface="B Nazanin" pitchFamily="2" charset="-78"/>
              </a:rPr>
              <a:t>راعوض کردند.گفتند:بگوئید:</a:t>
            </a:r>
            <a:r>
              <a:rPr lang="fa-IR" dirty="0" smtClean="0">
                <a:solidFill>
                  <a:srgbClr val="FF0000"/>
                </a:solidFill>
                <a:cs typeface="B Titr" pitchFamily="2" charset="-78"/>
              </a:rPr>
              <a:t>مرگِ خمینی“</a:t>
            </a:r>
            <a:r>
              <a:rPr lang="fa-IR" dirty="0" smtClean="0">
                <a:solidFill>
                  <a:schemeClr val="tx1"/>
                </a:solidFill>
                <a:cs typeface="B Nazanin" pitchFamily="2" charset="-78"/>
              </a:rPr>
              <a:t>ماهم زمان میگفتیم</a:t>
            </a:r>
            <a:r>
              <a:rPr lang="fa-IR" sz="1600" dirty="0" smtClean="0">
                <a:solidFill>
                  <a:srgbClr val="FF0000"/>
                </a:solidFill>
                <a:cs typeface="B Titr" pitchFamily="2" charset="-78"/>
              </a:rPr>
              <a:t>:مردِخمینی“</a:t>
            </a:r>
            <a:r>
              <a:rPr lang="fa-IR" dirty="0" smtClean="0">
                <a:solidFill>
                  <a:schemeClr val="tx1"/>
                </a:solidFill>
                <a:cs typeface="B Nazanin" pitchFamily="2" charset="-78"/>
              </a:rPr>
              <a:t>خیلی متوجه نمی شدند.تایک روزتوسط منافقین که درجمع اسراء بودند،لورفتیم وهمه راکتک مفصلی زدند. </a:t>
            </a:r>
            <a:endParaRPr lang="en-US" dirty="0">
              <a:solidFill>
                <a:schemeClr val="tx1"/>
              </a:solidFill>
              <a:cs typeface="B Nazanin" pitchFamily="2" charset="-78"/>
            </a:endParaRPr>
          </a:p>
        </p:txBody>
      </p:sp>
      <p:sp>
        <p:nvSpPr>
          <p:cNvPr id="8" name="Vertical Scroll 7"/>
          <p:cNvSpPr/>
          <p:nvPr/>
        </p:nvSpPr>
        <p:spPr>
          <a:xfrm>
            <a:off x="1" y="0"/>
            <a:ext cx="3705100"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r>
              <a:rPr lang="fa-IR" dirty="0" smtClean="0">
                <a:solidFill>
                  <a:srgbClr val="FF0000"/>
                </a:solidFill>
                <a:cs typeface="B Titr" pitchFamily="2" charset="-78"/>
              </a:rPr>
              <a:t>خاطره شماره 3</a:t>
            </a:r>
            <a:r>
              <a:rPr lang="fa-IR" dirty="0" smtClean="0"/>
              <a:t/>
            </a:r>
            <a:br>
              <a:rPr lang="fa-IR" dirty="0" smtClean="0"/>
            </a:br>
            <a:r>
              <a:rPr lang="fa-IR" dirty="0" smtClean="0">
                <a:cs typeface="B Nazanin" pitchFamily="2" charset="-78"/>
              </a:rPr>
              <a:t>امکانات رفاهی متأسفانه نبودغذاوآب خیلی کم .می دادند.امکانات حمام وبهداشتی اصلانبود.شیخعلی تهرانی رامی آوردنددرس احکام بدهدبرعکس احکام رامی گفت،بصورت غلط ووارونه وبرعلیه نظام ورهبری وجمهوری اسلامی صحبت می کرد.</a:t>
            </a:r>
          </a:p>
          <a:p>
            <a:pPr algn="ctr" rtl="1"/>
            <a:r>
              <a:rPr lang="fa-IR" sz="2000" dirty="0" smtClean="0">
                <a:solidFill>
                  <a:srgbClr val="FF0000"/>
                </a:solidFill>
                <a:cs typeface="B Titr" pitchFamily="2" charset="-78"/>
              </a:rPr>
              <a:t>خاطرات </a:t>
            </a:r>
            <a:r>
              <a:rPr lang="fa-IR" sz="2000" dirty="0" smtClean="0">
                <a:cs typeface="B Nazanin" pitchFamily="2" charset="-78"/>
              </a:rPr>
              <a:t>زیاداست ولی به همین چندموردبسنده می کنم. درپایان مؤیدتوفیقات همگان راازخداوندسبحان خواستارم یادامام راحل“ره“ گرامی وسایه عزت بخش مقام معظم رهبری مستدام باد.وسلام ودرودمی فرستم به روح سرداردلهافرمانده جبهه مقاومت،سردارعزیزحاج قاسم سلیمانی ان شاالله باروحش بااولیاءوائمه اطهار“ع“محشورباشد.</a:t>
            </a:r>
          </a:p>
          <a:p>
            <a:pPr algn="ctr" rtl="1"/>
            <a:endParaRPr lang="fa-IR" sz="1600" dirty="0" smtClean="0">
              <a:cs typeface="B Nazanin" pitchFamily="2" charset="-78"/>
            </a:endParaRPr>
          </a:p>
          <a:p>
            <a:pPr algn="ctr" rtl="1"/>
            <a:endParaRPr lang="fa-IR" sz="1600" dirty="0" smtClean="0">
              <a:cs typeface="B Nazanin" pitchFamily="2" charset="-78"/>
            </a:endParaRPr>
          </a:p>
          <a:p>
            <a:pPr algn="ctr" rtl="1"/>
            <a:endParaRPr lang="fa-IR" sz="1600" dirty="0" smtClean="0">
              <a:cs typeface="B Nazanin" pitchFamily="2" charset="-78"/>
            </a:endParaRPr>
          </a:p>
          <a:p>
            <a:pPr algn="ctr" rtl="1"/>
            <a:endParaRPr lang="fa-IR" sz="1600" dirty="0" smtClean="0">
              <a:cs typeface="B Nazanin" pitchFamily="2" charset="-78"/>
            </a:endParaRPr>
          </a:p>
          <a:p>
            <a:pPr algn="ctr" rtl="1"/>
            <a:endParaRPr lang="fa-IR" sz="1600" dirty="0" smtClean="0">
              <a:cs typeface="B Nazanin" pitchFamily="2" charset="-78"/>
            </a:endParaRPr>
          </a:p>
          <a:p>
            <a:pPr algn="ctr" rtl="1"/>
            <a:endParaRPr lang="fa-IR" sz="1600" dirty="0" smtClean="0">
              <a:cs typeface="B Nazanin" pitchFamily="2" charset="-78"/>
            </a:endParaRPr>
          </a:p>
          <a:p>
            <a:pPr algn="ctr" rtl="1"/>
            <a:endParaRPr lang="fa-IR" sz="1600" dirty="0" smtClean="0">
              <a:cs typeface="B Nazanin" pitchFamily="2" charset="-78"/>
            </a:endParaRPr>
          </a:p>
          <a:p>
            <a:pPr algn="ctr" rtl="1"/>
            <a:endParaRPr lang="en-US" sz="1600" dirty="0">
              <a:cs typeface="B Nazanin" pitchFamily="2" charset="-78"/>
            </a:endParaRPr>
          </a:p>
        </p:txBody>
      </p:sp>
      <p:pic>
        <p:nvPicPr>
          <p:cNvPr id="9" name="Picture 2" descr="C:\Users\1286695937\Desktop\n00085632-b.jpg"/>
          <p:cNvPicPr>
            <a:picLocks noChangeAspect="1" noChangeArrowheads="1"/>
          </p:cNvPicPr>
          <p:nvPr/>
        </p:nvPicPr>
        <p:blipFill>
          <a:blip r:embed="rId2"/>
          <a:srcRect/>
          <a:stretch>
            <a:fillRect/>
          </a:stretch>
        </p:blipFill>
        <p:spPr bwMode="auto">
          <a:xfrm>
            <a:off x="0" y="6069494"/>
            <a:ext cx="581891" cy="788505"/>
          </a:xfrm>
          <a:prstGeom prst="rect">
            <a:avLst/>
          </a:prstGeom>
          <a:noFill/>
        </p:spPr>
      </p:pic>
      <p:pic>
        <p:nvPicPr>
          <p:cNvPr id="2050" name="Picture 2" descr="C:\Users\1286695937\Desktop\Page1.jpg"/>
          <p:cNvPicPr>
            <a:picLocks noChangeAspect="1" noChangeArrowheads="1"/>
          </p:cNvPicPr>
          <p:nvPr/>
        </p:nvPicPr>
        <p:blipFill>
          <a:blip r:embed="rId3"/>
          <a:stretch>
            <a:fillRect/>
          </a:stretch>
        </p:blipFill>
        <p:spPr bwMode="auto">
          <a:xfrm>
            <a:off x="4239491" y="4213"/>
            <a:ext cx="3028208" cy="310290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1310166390"/>
      </p:ext>
    </p:extLst>
  </p:cSld>
  <p:clrMapOvr>
    <a:masterClrMapping/>
  </p:clrMapOvr>
  <p:transition>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C:\Users\1286695937\Desktop\IMG-20200803-WA0002.jpg"/>
          <p:cNvPicPr>
            <a:picLocks noChangeAspect="1" noChangeArrowheads="1"/>
          </p:cNvPicPr>
          <p:nvPr/>
        </p:nvPicPr>
        <p:blipFill>
          <a:blip r:embed="rId2"/>
          <a:srcRect/>
          <a:stretch>
            <a:fillRect/>
          </a:stretch>
        </p:blipFill>
        <p:spPr bwMode="auto">
          <a:xfrm>
            <a:off x="11625943" y="6127668"/>
            <a:ext cx="566057" cy="730332"/>
          </a:xfrm>
          <a:prstGeom prst="rect">
            <a:avLst/>
          </a:prstGeom>
          <a:noFill/>
        </p:spPr>
      </p:pic>
      <p:pic>
        <p:nvPicPr>
          <p:cNvPr id="1026" name="Picture 2" descr="C:\Users\1286695937\Desktop\سجده.jpg"/>
          <p:cNvPicPr>
            <a:picLocks noChangeAspect="1" noChangeArrowheads="1"/>
          </p:cNvPicPr>
          <p:nvPr/>
        </p:nvPicPr>
        <p:blipFill>
          <a:blip r:embed="rId3"/>
          <a:stretch>
            <a:fillRect/>
          </a:stretch>
        </p:blipFill>
        <p:spPr bwMode="auto">
          <a:xfrm>
            <a:off x="4465122" y="2172"/>
            <a:ext cx="3218213" cy="3558250"/>
          </a:xfrm>
          <a:prstGeom prst="rect">
            <a:avLst/>
          </a:prstGeom>
          <a:noFill/>
        </p:spPr>
      </p:pic>
      <p:sp>
        <p:nvSpPr>
          <p:cNvPr id="7" name="Vertical Scroll 6"/>
          <p:cNvSpPr/>
          <p:nvPr/>
        </p:nvSpPr>
        <p:spPr>
          <a:xfrm>
            <a:off x="7453746" y="0"/>
            <a:ext cx="4738254"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solidFill>
                <a:srgbClr val="0070C0"/>
              </a:solidFill>
              <a:cs typeface="B Titr" pitchFamily="2" charset="-78"/>
            </a:endParaRPr>
          </a:p>
          <a:p>
            <a:pPr algn="ctr" rtl="1"/>
            <a:endParaRPr lang="fa-IR" dirty="0" smtClean="0">
              <a:solidFill>
                <a:srgbClr val="0070C0"/>
              </a:solidFill>
              <a:cs typeface="B Titr" pitchFamily="2" charset="-78"/>
            </a:endParaRPr>
          </a:p>
          <a:p>
            <a:pPr algn="ctr" rtl="1"/>
            <a:r>
              <a:rPr lang="fa-IR" dirty="0" smtClean="0">
                <a:solidFill>
                  <a:srgbClr val="0070C0"/>
                </a:solidFill>
                <a:cs typeface="B Titr" pitchFamily="2" charset="-78"/>
              </a:rPr>
              <a:t>شعاری کوبنده</a:t>
            </a:r>
          </a:p>
          <a:p>
            <a:pPr algn="ctr"/>
            <a:r>
              <a:rPr lang="fa-IR" sz="1600" dirty="0" smtClean="0">
                <a:solidFill>
                  <a:srgbClr val="FF0000"/>
                </a:solidFill>
                <a:cs typeface="B Titr" pitchFamily="2" charset="-78"/>
              </a:rPr>
              <a:t>خاطره ای درموردآزاده سرافرازآقای علیرضاچراغی</a:t>
            </a:r>
          </a:p>
          <a:p>
            <a:pPr algn="ctr" rtl="1"/>
            <a:r>
              <a:rPr lang="fa-IR" dirty="0" smtClean="0"/>
              <a:t>صدادرآمد.باشنیدن سوت آمارهمه به آسایشگاه هارفتندمأمورین یکی یکی آمارآسایشگاهها را می گرفتند.درآسایشگاه نُه بعدازتمام شدن آمار گیری جوانی شیردل که ظاهراً17 یا 18 سال داشت قبل ازاینکه نگهبانان خارج شوندسرپا ایستادورعدآسا </a:t>
            </a:r>
            <a:r>
              <a:rPr lang="fa-IR" dirty="0" smtClean="0">
                <a:solidFill>
                  <a:schemeClr val="tx1"/>
                </a:solidFill>
              </a:rPr>
              <a:t>فریادزد</a:t>
            </a:r>
            <a:r>
              <a:rPr lang="fa-IR" dirty="0" smtClean="0">
                <a:solidFill>
                  <a:srgbClr val="FF0000"/>
                </a:solidFill>
              </a:rPr>
              <a:t>“مرگ برصدام</a:t>
            </a:r>
            <a:r>
              <a:rPr lang="fa-IR" dirty="0" smtClean="0"/>
              <a:t> </a:t>
            </a:r>
            <a:r>
              <a:rPr lang="fa-IR" dirty="0" smtClean="0">
                <a:solidFill>
                  <a:srgbClr val="FF0000"/>
                </a:solidFill>
              </a:rPr>
              <a:t>یزید کافر“</a:t>
            </a:r>
            <a:r>
              <a:rPr lang="fa-IR" dirty="0" smtClean="0"/>
              <a:t> نگهبانان بی درنگ به سراغش رفتند واورازیرمشت ولگدقراردادندالبته زیادازحد نزدندچون فرمانده جدیددستوراده بوداسراءرا نزنندوباآنها خوشرفتاری کنند،لذابه تنبیه مختصری اکتفاکردند واو رابه زندان انفرادی بردندتاخودسرهنگ درباره ی اوحکم صادر کند.روزبعدهمینکه آمارصبح تمام شدوآزادباش دادندکلیه اسراءاز موضوع مطلع شده بودندو هریک نظری می داد. بعضی کاروی راتأئید میکردندوبعضی مذمّت می کردند ومی گفتند مابایدشرایط رادرنظربگیریم فرمانده جدید دستورداده اسراءراکتک نزنندوکابل وباتون ازدست نگهبانان افتاده ومانبایدکاری کنیم که دوباره فضامتشنّج شود.</a:t>
            </a:r>
          </a:p>
          <a:p>
            <a:pPr algn="ctr" rtl="1"/>
            <a:endParaRPr lang="en-US" dirty="0"/>
          </a:p>
        </p:txBody>
      </p:sp>
      <p:sp>
        <p:nvSpPr>
          <p:cNvPr id="8" name="Vertical Scroll 7"/>
          <p:cNvSpPr/>
          <p:nvPr/>
        </p:nvSpPr>
        <p:spPr>
          <a:xfrm>
            <a:off x="0" y="0"/>
            <a:ext cx="4251366"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p>
          <a:p>
            <a:pPr algn="ctr" rtl="1"/>
            <a:r>
              <a:rPr lang="fa-IR" dirty="0" smtClean="0"/>
              <a:t>دیگری میگفت:سربازان کابل به دست نمی گیرندولی هنوزازما می خواهندبه رهبرومسئولین کشورمان اهانت کنیم.اذان گفتن ممنوع،نمازجماعت جرم است. بعضی شجاعت ودلیری اورامدح وبااو بودن راآرزوی کردندوبعضی ازاینکه رامی شناسندوبه هم گردان بودن بااو مباهات میکردندوکاراو راازروی اخلاص می دانستندوعقیده داشتندکه این اقدام اوبرکات واثرات مثبت خواهدداشت. نیمه های روزسرهنگ به اردگاه آمدو دستور دادتاعلیرضارانزداو ببرند ...وقتی علت رااز علیرضاپرسیداودرجواب گفت: چون سربازان شملابه رهبرومسئولان مااهانت می کنندوازما هم می خواهندکه برعلیه آنهاشعاردهیم. سرهنگ به اوتذکر اتی ازجمله اینکه تویک اسیرهستی وپات راازگلیمت درازترنکن وتهدیدووو...</a:t>
            </a:r>
          </a:p>
          <a:p>
            <a:pPr algn="ctr" rtl="1"/>
            <a:r>
              <a:rPr lang="fa-IR" sz="1400" dirty="0" smtClean="0">
                <a:solidFill>
                  <a:srgbClr val="FF0000"/>
                </a:solidFill>
                <a:latin typeface="AP Yekan black" pitchFamily="2" charset="-78"/>
                <a:cs typeface="AP Yekan black" pitchFamily="2" charset="-78"/>
              </a:rPr>
              <a:t>ولی علیرضاابرازپشیمانی وندامت نکردو کارخودراانکارنکرد.درنهایت سرهنگ ضمن اینکه اوراکتک زددستوردادبه سلول انفرادی بردندوتاچندروزمتوالی اورافلک نموده وباضربه های خردکننده ی نبشی وباتون انتقام شعارراازاومی گرفتند.</a:t>
            </a:r>
            <a:endParaRPr lang="en-US" sz="1400" dirty="0">
              <a:solidFill>
                <a:srgbClr val="FF0000"/>
              </a:solidFill>
              <a:latin typeface="AP Yekan black" pitchFamily="2" charset="-78"/>
              <a:cs typeface="AP Yekan black" pitchFamily="2" charset="-78"/>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6222670"/>
            <a:ext cx="534505" cy="635330"/>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Tree>
    <p:extLst>
      <p:ext uri="{BB962C8B-B14F-4D97-AF65-F5344CB8AC3E}">
        <p14:creationId xmlns:p14="http://schemas.microsoft.com/office/powerpoint/2010/main" xmlns="" val="300169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1286695937\Desktop\636699288669089642_lg.jpg"/>
          <p:cNvPicPr>
            <a:picLocks noChangeAspect="1" noChangeArrowheads="1"/>
          </p:cNvPicPr>
          <p:nvPr/>
        </p:nvPicPr>
        <p:blipFill>
          <a:blip r:embed="rId2"/>
          <a:stretch>
            <a:fillRect/>
          </a:stretch>
        </p:blipFill>
        <p:spPr bwMode="auto">
          <a:xfrm>
            <a:off x="4265058" y="375556"/>
            <a:ext cx="3570840" cy="430332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7" name="Vertical Scroll 6"/>
          <p:cNvSpPr/>
          <p:nvPr/>
        </p:nvSpPr>
        <p:spPr>
          <a:xfrm>
            <a:off x="8581901" y="0"/>
            <a:ext cx="3610099" cy="6857999"/>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fa-IR" sz="1600" b="1" dirty="0" smtClean="0"/>
              <a:t/>
            </a:r>
            <a:br>
              <a:rPr lang="fa-IR" sz="1600" b="1" dirty="0" smtClean="0"/>
            </a:br>
            <a:endParaRPr lang="fa-IR" sz="2000" b="1" dirty="0" smtClean="0"/>
          </a:p>
          <a:p>
            <a:pPr algn="ctr" rtl="1"/>
            <a:endParaRPr lang="fa-IR" sz="2000" b="1" dirty="0" smtClean="0">
              <a:solidFill>
                <a:srgbClr val="0070C0"/>
              </a:solidFill>
            </a:endParaRPr>
          </a:p>
          <a:p>
            <a:pPr algn="ctr" rtl="1"/>
            <a:r>
              <a:rPr lang="fa-IR" sz="2000" b="1" dirty="0" smtClean="0">
                <a:solidFill>
                  <a:srgbClr val="0070C0"/>
                </a:solidFill>
              </a:rPr>
              <a:t>رهبرمعظم انقلاب دامت ظله</a:t>
            </a:r>
          </a:p>
          <a:p>
            <a:pPr algn="ctr"/>
            <a:r>
              <a:rPr lang="fa-IR" sz="2000" b="1" dirty="0" smtClean="0">
                <a:solidFill>
                  <a:srgbClr val="FF0000"/>
                </a:solidFill>
              </a:rPr>
              <a:t>صبر و استقامت شما،به اسلام آبرو بخشید</a:t>
            </a:r>
            <a:endParaRPr lang="fa-IR" sz="2000" dirty="0" smtClean="0">
              <a:solidFill>
                <a:srgbClr val="FF0000"/>
              </a:solidFill>
            </a:endParaRPr>
          </a:p>
          <a:p>
            <a:pPr algn="ctr" rtl="1"/>
            <a:r>
              <a:rPr lang="fa-IR" dirty="0" smtClean="0">
                <a:solidFill>
                  <a:schemeClr val="tx1"/>
                </a:solidFill>
                <a:cs typeface="B Nazanin" pitchFamily="2" charset="-78"/>
              </a:rPr>
              <a:t>شماها ده سال، هشت سال، کمتر یا بیشتر، سخت‌ترین دوران را گذراندید. جوانی و زندگی باطراوت دوران شباب را در راه خدا دادید اما ضرر نکردید، چون با خدا معامله کردید</a:t>
            </a:r>
            <a:r>
              <a:rPr lang="fa-IR" dirty="0" smtClean="0">
                <a:solidFill>
                  <a:srgbClr val="C00000"/>
                </a:solidFill>
              </a:rPr>
              <a:t>. </a:t>
            </a:r>
          </a:p>
          <a:p>
            <a:pPr algn="ctr" rtl="1"/>
            <a:r>
              <a:rPr lang="fa-IR" sz="1600" dirty="0" smtClean="0">
                <a:solidFill>
                  <a:srgbClr val="0070C0"/>
                </a:solidFill>
                <a:cs typeface="B Titr" pitchFamily="2" charset="-78"/>
              </a:rPr>
              <a:t>صبرواستقامت شما به اسلام آبرو بخشید.        </a:t>
            </a:r>
          </a:p>
          <a:p>
            <a:pPr algn="ctr" rtl="1"/>
            <a:r>
              <a:rPr lang="en-US" sz="1600" dirty="0" smtClean="0">
                <a:solidFill>
                  <a:srgbClr val="0070C0"/>
                </a:solidFill>
                <a:cs typeface="B Titr" pitchFamily="2" charset="-78"/>
              </a:rPr>
              <a:t> </a:t>
            </a:r>
            <a:r>
              <a:rPr lang="fa-IR" sz="1600" dirty="0" smtClean="0">
                <a:solidFill>
                  <a:srgbClr val="FF0000"/>
                </a:solidFill>
                <a:cs typeface="B Titr" pitchFamily="2" charset="-78"/>
              </a:rPr>
              <a:t>خانواده‌های شما با صبر خود اسلام را روسفید کردند و به نظام و جمهوری اسلامی آبرو دادند.                        </a:t>
            </a:r>
          </a:p>
          <a:p>
            <a:pPr algn="ctr" rtl="1"/>
            <a:r>
              <a:rPr lang="fa-IR" dirty="0" smtClean="0">
                <a:solidFill>
                  <a:schemeClr val="tx1"/>
                </a:solidFill>
              </a:rPr>
              <a:t>دراین مدت هشت سال و ده سال و دوران تلخ اسارتِ شما در دست دشمن، ملت ایران با سربلندی از گذرگاه‌های بسیار سختی عبور کرد. این ملت در جاده آسفالته حرکت نکرد. گردنه‌های زیادی را طی کرد و با خطرها مواجه شد. ما به شما و خانواده‌های شما و مجاهدت شما افتخار می‌کنیم</a:t>
            </a:r>
            <a:endParaRPr lang="fa-IR" dirty="0" smtClean="0">
              <a:solidFill>
                <a:srgbClr val="C00000"/>
              </a:solidFill>
            </a:endParaRPr>
          </a:p>
          <a:p>
            <a:pPr algn="ctr" rtl="1"/>
            <a:endParaRPr lang="fa-IR" sz="1600" dirty="0" smtClean="0">
              <a:solidFill>
                <a:srgbClr val="C00000"/>
              </a:solidFill>
            </a:endParaRPr>
          </a:p>
          <a:p>
            <a:pPr algn="ctr" rtl="1"/>
            <a:endParaRPr lang="fa-IR" sz="1600" dirty="0" smtClean="0">
              <a:solidFill>
                <a:srgbClr val="C00000"/>
              </a:solidFill>
            </a:endParaRPr>
          </a:p>
          <a:p>
            <a:pPr algn="ctr" rtl="1"/>
            <a:endParaRPr lang="fa-IR" sz="1600" dirty="0">
              <a:solidFill>
                <a:srgbClr val="C00000"/>
              </a:solidFill>
            </a:endParaRPr>
          </a:p>
        </p:txBody>
      </p:sp>
      <p:sp>
        <p:nvSpPr>
          <p:cNvPr id="5" name="Vertical Scroll 4"/>
          <p:cNvSpPr/>
          <p:nvPr/>
        </p:nvSpPr>
        <p:spPr>
          <a:xfrm>
            <a:off x="0" y="0"/>
            <a:ext cx="4013860"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fa-IR" sz="1600" dirty="0" smtClean="0">
                <a:solidFill>
                  <a:srgbClr val="FF0000"/>
                </a:solidFill>
                <a:cs typeface="B Titr" pitchFamily="2" charset="-78"/>
              </a:rPr>
              <a:t>مخصوص خودمان بود...</a:t>
            </a:r>
          </a:p>
          <a:p>
            <a:pPr algn="r" rtl="1"/>
            <a:r>
              <a:rPr lang="fa-IR" sz="1600" dirty="0" smtClean="0"/>
              <a:t>عُمراً بتواند شرایط اسارت دوباره در جایی تعمیم و عمومیت پیدا کند..آنجادنیای دیگری  بود. باهمه چیز مخصوص خودش... مدینه ی فاضل های که سا لها عارفان به دنبالش گشته بودند. ما، بله با افتخار م یگوییم: ما، آن را تجربه کرده ایم. مامساوات جامعه سوسیالیستی رابا پاکدستی جامعه ای مذهبی و تاش خستگی ناپذیر جامعه سرمایه داری رایک جا جمع کرده بودیم. آن هم به شکلی بسیارمناسب... این تجربه هرگز دیگر تکرار نخواهدشد. خوابی بود. خوابی محو و کمرنگ که گاهی خودمان را هم به فکر وامیدارد. آیا ما واقعاً از این همه گذشته ایم یاخیالی بیمارگونه وشیرین بوده است که در هزارتوی تاریکخانه ی ذهنمان به هم بافته ایم؟ما در جامعه ای زندگی کرده ایم که هیچ کس نمی تواند آن را توصیف یا تصور کند.</a:t>
            </a:r>
          </a:p>
          <a:p>
            <a:pPr algn="ctr" rtl="1"/>
            <a:r>
              <a:rPr lang="fa-IR" sz="1600" dirty="0" smtClean="0">
                <a:solidFill>
                  <a:srgbClr val="FF0000"/>
                </a:solidFill>
                <a:cs typeface="B Titr" pitchFamily="2" charset="-78"/>
              </a:rPr>
              <a:t>مخصوص خودمان بوده و با ما تمام      می شود.</a:t>
            </a:r>
          </a:p>
          <a:p>
            <a:pPr algn="r" rtl="1"/>
            <a:endParaRPr lang="fa-IR" sz="1600" dirty="0" smtClean="0"/>
          </a:p>
          <a:p>
            <a:pPr algn="r" rtl="1"/>
            <a:r>
              <a:rPr lang="fa-IR" sz="1600" dirty="0" smtClean="0"/>
              <a:t/>
            </a:r>
            <a:br>
              <a:rPr lang="fa-IR" sz="1600" dirty="0" smtClean="0"/>
            </a:br>
            <a:r>
              <a:rPr lang="fa-IR" sz="1600" dirty="0" smtClean="0"/>
              <a:t>            </a:t>
            </a:r>
            <a:r>
              <a:rPr lang="fa-IR" sz="1600" b="1" dirty="0" smtClean="0"/>
              <a:t>آزادۀ سرافراز : دکتر عسکری</a:t>
            </a:r>
            <a:endParaRPr lang="fa-IR" sz="1600" dirty="0" smtClean="0">
              <a:solidFill>
                <a:srgbClr val="7030A0"/>
              </a:solidFill>
              <a:cs typeface="B Nazanin" pitchFamily="2" charset="-78"/>
            </a:endParaRPr>
          </a:p>
        </p:txBody>
      </p:sp>
    </p:spTree>
    <p:extLst>
      <p:ext uri="{BB962C8B-B14F-4D97-AF65-F5344CB8AC3E}">
        <p14:creationId xmlns:p14="http://schemas.microsoft.com/office/powerpoint/2010/main" xmlns="" val="2393630509"/>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ertical Scroll 5"/>
          <p:cNvSpPr/>
          <p:nvPr/>
        </p:nvSpPr>
        <p:spPr>
          <a:xfrm>
            <a:off x="6907480" y="0"/>
            <a:ext cx="5284520"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fa-IR" sz="1400" dirty="0" smtClean="0">
                <a:solidFill>
                  <a:srgbClr val="FF0000"/>
                </a:solidFill>
                <a:cs typeface="B Titr" pitchFamily="2" charset="-78"/>
              </a:rPr>
              <a:t>گوشه ای ازخاطرات آزاده محترم سردارمحمدرضاحسنی سعدی:</a:t>
            </a:r>
            <a:r>
              <a:rPr lang="fa-IR" dirty="0" smtClean="0"/>
              <a:t/>
            </a:r>
            <a:br>
              <a:rPr lang="fa-IR" dirty="0" smtClean="0"/>
            </a:br>
            <a:r>
              <a:rPr lang="fa-IR" dirty="0" smtClean="0">
                <a:solidFill>
                  <a:srgbClr val="C00000"/>
                </a:solidFill>
                <a:cs typeface="B Titr" pitchFamily="2" charset="-78"/>
              </a:rPr>
              <a:t>تهیه آب گرم:</a:t>
            </a:r>
            <a:r>
              <a:rPr lang="fa-IR" dirty="0" smtClean="0"/>
              <a:t/>
            </a:r>
            <a:br>
              <a:rPr lang="fa-IR" dirty="0" smtClean="0"/>
            </a:br>
            <a:r>
              <a:rPr lang="fa-IR" dirty="0" smtClean="0">
                <a:solidFill>
                  <a:srgbClr val="FF0000"/>
                </a:solidFill>
              </a:rPr>
              <a:t>خاطره شماره1-</a:t>
            </a:r>
            <a:r>
              <a:rPr lang="fa-IR" dirty="0" smtClean="0">
                <a:solidFill>
                  <a:schemeClr val="tx1"/>
                </a:solidFill>
              </a:rPr>
              <a:t>زمستانهای سردموصل وبدن نحیف ولاغراسراءازیک سووتعهدوتشرّع این عزیزان به طهارت ومستحبات ازسوی دیگر،آب گرم می طلبید؛ولی کدام آب گرم؟درطول دوران طولانی اسارت،اوقات بسیارکمی ازآبگرمکن استفاده شدوبقیه این دوران محنت بارخدائی گذشت.آب گرم.. .ازدوطریق تهیه می شد:</a:t>
            </a:r>
          </a:p>
          <a:p>
            <a:pPr algn="ctr" rtl="1"/>
            <a:r>
              <a:rPr lang="fa-IR" dirty="0" smtClean="0">
                <a:solidFill>
                  <a:schemeClr val="tx1"/>
                </a:solidFill>
              </a:rPr>
              <a:t>1-ازجریان برق اردوگاه وباالمنت2-ازآشپزخانه.درآسایشگاههاشبهاوزمانی که دراتاق قفل بودواحتمال ورودسربازعراقی بسیارکم،یکی دونفرمسئول تهیه آب گرم برای حمام وغسل وحتی تهیه چای وشیربودند.البته تهیه آب آشامیدنی برای جای،قصه دیگری داشت.بچه هابرای جلوگیری ازآلودگی وتغییرمزه آب،درظرفی دربسته داخل اتاق قرارمی دادندوآن رن رابرای دم کردن چائی گرم می کردند.اینان ازعصرتاصبح فرداآب گرم تهیه می کردند ودیگران رادلسوزانه به حمام می فرستادند.گاهی تاچهل نفرباآب قاچاقی وممنوعه المنت حمام می کردند</a:t>
            </a:r>
            <a:endParaRPr lang="en-US" dirty="0">
              <a:solidFill>
                <a:schemeClr val="tx1"/>
              </a:solidFill>
            </a:endParaRPr>
          </a:p>
        </p:txBody>
      </p:sp>
      <p:sp>
        <p:nvSpPr>
          <p:cNvPr id="8" name="Vertical Scroll 7"/>
          <p:cNvSpPr/>
          <p:nvPr/>
        </p:nvSpPr>
        <p:spPr>
          <a:xfrm>
            <a:off x="0" y="0"/>
            <a:ext cx="5058888"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2000" dirty="0" smtClean="0">
              <a:solidFill>
                <a:srgbClr val="7030A0"/>
              </a:solidFill>
            </a:endParaRPr>
          </a:p>
          <a:p>
            <a:pPr algn="ctr" rtl="1"/>
            <a:endParaRPr lang="fa-IR" sz="2000" dirty="0" smtClean="0">
              <a:solidFill>
                <a:srgbClr val="7030A0"/>
              </a:solidFill>
            </a:endParaRPr>
          </a:p>
          <a:p>
            <a:pPr algn="ctr" rtl="1"/>
            <a:r>
              <a:rPr lang="fa-IR" sz="2000" dirty="0" smtClean="0">
                <a:solidFill>
                  <a:schemeClr val="tx1"/>
                </a:solidFill>
              </a:rPr>
              <a:t>واماطریقه دوم:عده ای داوطلبانه وبی مزدومنت،حلبهای خالی روغن راپرازآب میکردندودرکنارچراغهای روشن خوراک پزی می گذاشتندتاآب موردنیازدیگران تهیه شود.معمولاً50تا100حلب خالی روغن نباتی به اینکاراختصاص داشت ودرحین اینکه دیپ غذلروی چراغ بود،این حلبهاهم درکناردیگ گرم میشدوصف طولانی نیازمندان آب راازانتظاربیرون می آورد.محدودیتهاومحرومیتها،هرلحظه وهرزمان،خلاقیت وابتکاربه بارمی آورد.دراواخر،نحوه تهیه آب جوش پیشرفت کرده وازطریق لوله کشی می شد.لوله هائی زیردیگ وچراغ روشن،به صورت لوله های شوفاژ،تهیه شده بودکه جریان آب ازوسط آن می گذشت وپس ازگرم شدن ازسردیگراین لوله خارج می شد. </a:t>
            </a:r>
          </a:p>
          <a:p>
            <a:pPr algn="ctr" rtl="1"/>
            <a:endParaRPr lang="fa-IR" dirty="0" smtClean="0">
              <a:solidFill>
                <a:srgbClr val="7030A0"/>
              </a:solidFill>
            </a:endParaRPr>
          </a:p>
          <a:p>
            <a:pPr algn="ctr" rtl="1"/>
            <a:endParaRPr lang="fa-IR" dirty="0" smtClean="0">
              <a:solidFill>
                <a:srgbClr val="7030A0"/>
              </a:solidFill>
            </a:endParaRPr>
          </a:p>
          <a:p>
            <a:pPr algn="ctr" rtl="1"/>
            <a:endParaRPr lang="fa-IR" dirty="0" smtClean="0">
              <a:solidFill>
                <a:srgbClr val="7030A0"/>
              </a:solidFill>
            </a:endParaRPr>
          </a:p>
          <a:p>
            <a:pPr algn="ctr" rtl="1"/>
            <a:endParaRPr lang="fa-IR" dirty="0" smtClean="0">
              <a:solidFill>
                <a:srgbClr val="7030A0"/>
              </a:solidFill>
            </a:endParaRPr>
          </a:p>
          <a:p>
            <a:pPr algn="ctr" rtl="1"/>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21328" y="5791201"/>
            <a:ext cx="1102579" cy="1066799"/>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026" name="Picture 2" descr="C:\Users\1286695937\Desktop\IMG-20200803-WA0002.jpg"/>
          <p:cNvPicPr>
            <a:picLocks noChangeAspect="1" noChangeArrowheads="1"/>
          </p:cNvPicPr>
          <p:nvPr/>
        </p:nvPicPr>
        <p:blipFill>
          <a:blip r:embed="rId3"/>
          <a:srcRect/>
          <a:stretch>
            <a:fillRect/>
          </a:stretch>
        </p:blipFill>
        <p:spPr bwMode="auto">
          <a:xfrm>
            <a:off x="5700155" y="5818909"/>
            <a:ext cx="1094633" cy="1039091"/>
          </a:xfrm>
          <a:prstGeom prst="rect">
            <a:avLst/>
          </a:prstGeom>
          <a:noFill/>
        </p:spPr>
      </p:pic>
      <p:pic>
        <p:nvPicPr>
          <p:cNvPr id="10" name="Picture 2" descr="C:\Users\1286695937\Desktop\بازگشت آزادگان\عراق6.jpg"/>
          <p:cNvPicPr>
            <a:picLocks noChangeAspect="1" noChangeArrowheads="1"/>
          </p:cNvPicPr>
          <p:nvPr/>
        </p:nvPicPr>
        <p:blipFill>
          <a:blip r:embed="rId4"/>
          <a:srcRect/>
          <a:stretch>
            <a:fillRect/>
          </a:stretch>
        </p:blipFill>
        <p:spPr bwMode="auto">
          <a:xfrm>
            <a:off x="4453247" y="653142"/>
            <a:ext cx="3131127" cy="4726380"/>
          </a:xfrm>
          <a:prstGeom prst="rect">
            <a:avLst/>
          </a:prstGeom>
          <a:ln>
            <a:noFill/>
          </a:ln>
          <a:effectLst>
            <a:softEdge rad="112500"/>
          </a:effectLst>
        </p:spPr>
      </p:pic>
    </p:spTree>
    <p:extLst>
      <p:ext uri="{BB962C8B-B14F-4D97-AF65-F5344CB8AC3E}">
        <p14:creationId xmlns:p14="http://schemas.microsoft.com/office/powerpoint/2010/main" xmlns="" val="681885852"/>
      </p:ext>
    </p:extLst>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868884" y="5973288"/>
            <a:ext cx="700644" cy="884712"/>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
        <p:nvSpPr>
          <p:cNvPr id="10" name="Vertical Scroll 9"/>
          <p:cNvSpPr/>
          <p:nvPr/>
        </p:nvSpPr>
        <p:spPr>
          <a:xfrm>
            <a:off x="7362700" y="0"/>
            <a:ext cx="4829299" cy="6857999"/>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a-IR" sz="1050" dirty="0" smtClean="0">
              <a:solidFill>
                <a:srgbClr val="0070C0"/>
              </a:solidFill>
              <a:cs typeface="B Nazanin" pitchFamily="2" charset="-78"/>
            </a:endParaRPr>
          </a:p>
          <a:p>
            <a:pPr algn="ctr" rtl="1"/>
            <a:endParaRPr lang="fa-IR" sz="1600" dirty="0" smtClean="0">
              <a:solidFill>
                <a:srgbClr val="FF0000"/>
              </a:solidFill>
              <a:cs typeface="B Nazanin" pitchFamily="2" charset="-78"/>
            </a:endParaRPr>
          </a:p>
          <a:p>
            <a:pPr algn="ctr" rtl="1"/>
            <a:r>
              <a:rPr lang="fa-IR" sz="1400" dirty="0" smtClean="0">
                <a:solidFill>
                  <a:srgbClr val="FF0000"/>
                </a:solidFill>
                <a:cs typeface="B Titr" pitchFamily="2" charset="-78"/>
              </a:rPr>
              <a:t>خاطره شماره2-(خصوصیتهای سربازان عراقی)</a:t>
            </a:r>
          </a:p>
          <a:p>
            <a:pPr algn="ctr" rtl="1"/>
            <a:r>
              <a:rPr lang="fa-IR" sz="1600" dirty="0" smtClean="0">
                <a:solidFill>
                  <a:schemeClr val="tx1"/>
                </a:solidFill>
                <a:cs typeface="B Nazanin" pitchFamily="2" charset="-78"/>
              </a:rPr>
              <a:t>حاکمیت سیستم پلیسی خشن درعراق،آن هم درزمان جنگ قضاوت درباره سربازان ارتش بعث رامشکل می سازد.سربازی که ازسایه خودمی ترسید،جرأت نداشت با اسیران ایرانی تماس بگیردوحتی درجواب سلام می گفت:“</a:t>
            </a:r>
            <a:r>
              <a:rPr lang="fa-IR" sz="1600" dirty="0" smtClean="0">
                <a:solidFill>
                  <a:srgbClr val="FF0000"/>
                </a:solidFill>
                <a:cs typeface="B Nazanin" pitchFamily="2" charset="-78"/>
              </a:rPr>
              <a:t>لاسلام ولاعلیکما“</a:t>
            </a:r>
            <a:r>
              <a:rPr lang="fa-IR" sz="1600" dirty="0" smtClean="0">
                <a:solidFill>
                  <a:schemeClr val="tx1"/>
                </a:solidFill>
                <a:cs typeface="B Nazanin" pitchFamily="2" charset="-78"/>
              </a:rPr>
              <a:t> نمی توانست ماهیت اصلی خودرابرای اسیران روکند.بطورخلاصه</a:t>
            </a:r>
          </a:p>
          <a:p>
            <a:pPr algn="ctr" rtl="1"/>
            <a:r>
              <a:rPr lang="fa-IR" sz="1200" dirty="0" smtClean="0">
                <a:solidFill>
                  <a:schemeClr val="tx1"/>
                </a:solidFill>
                <a:cs typeface="B Titr" pitchFamily="2" charset="-78"/>
              </a:rPr>
              <a:t> </a:t>
            </a:r>
            <a:r>
              <a:rPr lang="fa-IR" sz="1200" dirty="0" smtClean="0">
                <a:solidFill>
                  <a:srgbClr val="FF0000"/>
                </a:solidFill>
                <a:cs typeface="B Titr" pitchFamily="2" charset="-78"/>
              </a:rPr>
              <a:t>ازفرماندهان وسربازان ارتش عراق ویژگیهای زیردیده می شد</a:t>
            </a:r>
            <a:r>
              <a:rPr lang="fa-IR" sz="1200" dirty="0" smtClean="0">
                <a:solidFill>
                  <a:srgbClr val="FF0000"/>
                </a:solidFill>
                <a:cs typeface="B Nazanin" pitchFamily="2" charset="-78"/>
              </a:rPr>
              <a:t>:</a:t>
            </a:r>
            <a:r>
              <a:rPr lang="fa-IR" sz="1600" dirty="0" smtClean="0">
                <a:solidFill>
                  <a:schemeClr val="tx1"/>
                </a:solidFill>
                <a:cs typeface="B Nazanin" pitchFamily="2" charset="-78"/>
              </a:rPr>
              <a:t/>
            </a:r>
            <a:br>
              <a:rPr lang="fa-IR" sz="1600" dirty="0" smtClean="0">
                <a:solidFill>
                  <a:schemeClr val="tx1"/>
                </a:solidFill>
                <a:cs typeface="B Nazanin" pitchFamily="2" charset="-78"/>
              </a:rPr>
            </a:br>
            <a:r>
              <a:rPr lang="fa-IR" sz="1600" dirty="0" smtClean="0">
                <a:solidFill>
                  <a:schemeClr val="tx1"/>
                </a:solidFill>
                <a:cs typeface="B Nazanin" pitchFamily="2" charset="-78"/>
              </a:rPr>
              <a:t>1-اطاعت پذیری ازمافوق بدون چون وچراازترس عواقب تمرّدوبخصوص ازترس دایره توجیه سیاسی واستخبارات.</a:t>
            </a:r>
          </a:p>
          <a:p>
            <a:pPr algn="ctr"/>
            <a:r>
              <a:rPr lang="fa-IR" sz="1600" dirty="0" smtClean="0">
                <a:solidFill>
                  <a:schemeClr val="tx1"/>
                </a:solidFill>
                <a:cs typeface="B Nazanin" pitchFamily="2" charset="-78"/>
              </a:rPr>
              <a:t>2-خستگی روحی ناشی ازشدت کاروطولانی شدن جنگ، ودخالت خستگی روحی درضرب وشتم اسراء.</a:t>
            </a:r>
          </a:p>
          <a:p>
            <a:pPr algn="ctr" rtl="1"/>
            <a:r>
              <a:rPr lang="fa-IR" sz="1600" dirty="0" smtClean="0">
                <a:solidFill>
                  <a:schemeClr val="tx1"/>
                </a:solidFill>
                <a:cs typeface="B Nazanin" pitchFamily="2" charset="-78"/>
              </a:rPr>
              <a:t>3-وجودافرادآگاه،روشن،منصفه وکسانی که حتی پشت سر حضرت امام ”ره“درنجف اشرف نمازخوانده بودند.</a:t>
            </a:r>
            <a:br>
              <a:rPr lang="fa-IR" sz="1600" dirty="0" smtClean="0">
                <a:solidFill>
                  <a:schemeClr val="tx1"/>
                </a:solidFill>
                <a:cs typeface="B Nazanin" pitchFamily="2" charset="-78"/>
              </a:rPr>
            </a:br>
            <a:r>
              <a:rPr lang="fa-IR" sz="1400" dirty="0" smtClean="0">
                <a:solidFill>
                  <a:schemeClr val="tx1"/>
                </a:solidFill>
                <a:cs typeface="B Nazanin" pitchFamily="2" charset="-78"/>
              </a:rPr>
              <a:t>4-ضعف تربیت عمومی وفرهنگ اجتماعی دربسیاری ازسربازان</a:t>
            </a:r>
          </a:p>
          <a:p>
            <a:pPr algn="ctr" rtl="1"/>
            <a:r>
              <a:rPr lang="fa-IR" sz="1600" dirty="0" smtClean="0">
                <a:solidFill>
                  <a:schemeClr val="tx1"/>
                </a:solidFill>
                <a:cs typeface="B Nazanin" pitchFamily="2" charset="-78"/>
              </a:rPr>
              <a:t>5-وجودرأفت اسلامی،نجابت،تربیت اسلامی قرآنی ودلسوزی درتعدادکمی ازسربازان.</a:t>
            </a:r>
            <a:r>
              <a:rPr lang="fa-IR" sz="1600" dirty="0" smtClean="0">
                <a:solidFill>
                  <a:srgbClr val="002060"/>
                </a:solidFill>
                <a:cs typeface="B Nazanin" pitchFamily="2" charset="-78"/>
              </a:rPr>
              <a:t> </a:t>
            </a:r>
          </a:p>
          <a:p>
            <a:pPr algn="ctr" rtl="1"/>
            <a:r>
              <a:rPr lang="fa-IR" sz="1600" dirty="0" smtClean="0">
                <a:solidFill>
                  <a:schemeClr val="tx1"/>
                </a:solidFill>
                <a:cs typeface="B Nazanin" pitchFamily="2" charset="-78"/>
              </a:rPr>
              <a:t>6-احساس برتری قومی ونژادی نسبت به اسرا ی ایرانی تحت تأثیرتبلیغات حاکم درعراق.</a:t>
            </a:r>
          </a:p>
          <a:p>
            <a:pPr algn="ctr"/>
            <a:r>
              <a:rPr lang="fa-IR" sz="1600" dirty="0" smtClean="0">
                <a:solidFill>
                  <a:schemeClr val="tx1"/>
                </a:solidFill>
                <a:cs typeface="B Nazanin" pitchFamily="2" charset="-78"/>
              </a:rPr>
              <a:t>7-وجودناراحتی ناشی ازجنگ واسیرشدن اقوام وکشته شدن بستگان درجنگ ودخیل </a:t>
            </a:r>
          </a:p>
          <a:p>
            <a:pPr algn="ctr" rtl="1"/>
            <a:r>
              <a:rPr lang="fa-IR" sz="1600" dirty="0" smtClean="0">
                <a:solidFill>
                  <a:schemeClr val="tx1"/>
                </a:solidFill>
                <a:cs typeface="B Nazanin" pitchFamily="2" charset="-78"/>
              </a:rPr>
              <a:t>بودن این عقده سراء. </a:t>
            </a:r>
          </a:p>
          <a:p>
            <a:pPr algn="ctr" rtl="1"/>
            <a:endParaRPr lang="fa-IR" sz="1600" dirty="0" smtClean="0">
              <a:solidFill>
                <a:schemeClr val="tx1"/>
              </a:solidFill>
              <a:cs typeface="B Nazanin" pitchFamily="2" charset="-78"/>
            </a:endParaRPr>
          </a:p>
          <a:p>
            <a:pPr algn="ctr" rtl="1"/>
            <a:endParaRPr lang="fa-IR" sz="1600" dirty="0" smtClean="0">
              <a:solidFill>
                <a:schemeClr val="tx1"/>
              </a:solidFill>
              <a:cs typeface="B Nazanin" pitchFamily="2" charset="-78"/>
            </a:endParaRPr>
          </a:p>
          <a:p>
            <a:pPr algn="ctr" rtl="1"/>
            <a:endParaRPr lang="fa-IR" sz="1600" dirty="0" smtClean="0">
              <a:solidFill>
                <a:srgbClr val="7030A0"/>
              </a:solidFill>
            </a:endParaRPr>
          </a:p>
        </p:txBody>
      </p:sp>
      <p:pic>
        <p:nvPicPr>
          <p:cNvPr id="11" name="Picture 2" descr="C:\Users\1286695937\Desktop\IMG-20200803-WA0002.jpg"/>
          <p:cNvPicPr>
            <a:picLocks noChangeAspect="1" noChangeArrowheads="1"/>
          </p:cNvPicPr>
          <p:nvPr/>
        </p:nvPicPr>
        <p:blipFill>
          <a:blip r:embed="rId3"/>
          <a:srcRect/>
          <a:stretch>
            <a:fillRect/>
          </a:stretch>
        </p:blipFill>
        <p:spPr bwMode="auto">
          <a:xfrm>
            <a:off x="5640778" y="6044540"/>
            <a:ext cx="750247" cy="813460"/>
          </a:xfrm>
          <a:prstGeom prst="rect">
            <a:avLst/>
          </a:prstGeom>
          <a:noFill/>
        </p:spPr>
      </p:pic>
      <p:sp>
        <p:nvSpPr>
          <p:cNvPr id="12" name="Vertical Scroll 11"/>
          <p:cNvSpPr/>
          <p:nvPr/>
        </p:nvSpPr>
        <p:spPr>
          <a:xfrm>
            <a:off x="1" y="0"/>
            <a:ext cx="4156364"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1600" dirty="0" smtClean="0">
              <a:solidFill>
                <a:schemeClr val="tx1"/>
              </a:solidFill>
              <a:cs typeface="B Nazanin" pitchFamily="2" charset="-78"/>
            </a:endParaRPr>
          </a:p>
          <a:p>
            <a:pPr algn="ctr" rtl="1"/>
            <a:r>
              <a:rPr lang="fa-IR" sz="1600" dirty="0" smtClean="0">
                <a:solidFill>
                  <a:schemeClr val="tx1"/>
                </a:solidFill>
                <a:cs typeface="B Nazanin" pitchFamily="2" charset="-78"/>
              </a:rPr>
              <a:t> </a:t>
            </a:r>
            <a:r>
              <a:rPr lang="fa-IR" dirty="0" smtClean="0">
                <a:solidFill>
                  <a:srgbClr val="FF0000"/>
                </a:solidFill>
                <a:cs typeface="B Titr" pitchFamily="2" charset="-78"/>
              </a:rPr>
              <a:t>خاطره شماره3-(رادیو)</a:t>
            </a:r>
          </a:p>
          <a:p>
            <a:pPr algn="ctr" rtl="1"/>
            <a:r>
              <a:rPr lang="fa-IR" sz="1600" dirty="0" smtClean="0">
                <a:solidFill>
                  <a:schemeClr val="tx1"/>
                </a:solidFill>
              </a:rPr>
              <a:t>کسب وکاروحتی آب ونان محسن شده بودپیداکردن </a:t>
            </a:r>
            <a:r>
              <a:rPr lang="fa-IR" dirty="0" smtClean="0">
                <a:solidFill>
                  <a:srgbClr val="FF0000"/>
                </a:solidFill>
              </a:rPr>
              <a:t>یک رادیو</a:t>
            </a:r>
          </a:p>
          <a:p>
            <a:pPr algn="ctr" rtl="1"/>
            <a:r>
              <a:rPr lang="fa-IR" dirty="0" smtClean="0">
                <a:solidFill>
                  <a:schemeClr val="tx1"/>
                </a:solidFill>
              </a:rPr>
              <a:t>به</a:t>
            </a:r>
            <a:r>
              <a:rPr lang="fa-IR" sz="1600" dirty="0" smtClean="0">
                <a:solidFill>
                  <a:schemeClr val="tx1"/>
                </a:solidFill>
              </a:rPr>
              <a:t> هردری می زدوتمام روزدرفکربدست آوردن رادیوبه سرمی برد.یک روز،برای نظافت اطاق فرماندهی اردوگاه،به آنجارفته بود.البته مرحوم ابوترابی، نه تنهااین کارراتأئیدمی کرد،بلکه برای کاستن فشاردشمن ودریافت اطلاعات ازآنها،وی راترغیب هم می نمود. محسن پس ازنظافت،دستگاهی راروی میز فرماندهی دیده وبه تصوراینکه </a:t>
            </a:r>
            <a:r>
              <a:rPr lang="fa-IR" sz="1600" dirty="0" smtClean="0">
                <a:solidFill>
                  <a:srgbClr val="FF0000"/>
                </a:solidFill>
              </a:rPr>
              <a:t>رادیو</a:t>
            </a:r>
            <a:r>
              <a:rPr lang="fa-IR" sz="1600" dirty="0" smtClean="0">
                <a:solidFill>
                  <a:schemeClr val="tx1"/>
                </a:solidFill>
              </a:rPr>
              <a:t>است،آن راداخل چکمه خودانداخته بودوباهزاران ترس واضطراب،آن راازچند دژبانی وبازرسی رد کرده بود.اوخوشحال وخندان،به میان بچه ها آمد.یکی ازدوستان که نماینده ی اسراء نیزمحسوب می شد،به محض دیدن وسیله مذکور،یکّه خوردو باتعجب گفت:“محسن خان،این </a:t>
            </a:r>
            <a:r>
              <a:rPr lang="fa-IR" sz="1600" dirty="0" smtClean="0">
                <a:solidFill>
                  <a:srgbClr val="FF0000"/>
                </a:solidFill>
              </a:rPr>
              <a:t>بیسیم فرماندهی </a:t>
            </a:r>
            <a:r>
              <a:rPr lang="fa-IR" sz="1600" dirty="0" smtClean="0">
                <a:solidFill>
                  <a:schemeClr val="tx1"/>
                </a:solidFill>
              </a:rPr>
              <a:t>است؛بدبخت شدیم، پدرمان رادرمی آورند“ محسن جواب داد:“هرطورشده به بهانه ای برمی گردم وآن راسرجایش می گذارم“همین طورهم شد؛اوبیسیم راباجرأت وجسارتی </a:t>
            </a:r>
          </a:p>
          <a:p>
            <a:pPr algn="ctr" rtl="1"/>
            <a:r>
              <a:rPr lang="fa-IR" sz="1600" dirty="0" smtClean="0">
                <a:solidFill>
                  <a:schemeClr val="tx1"/>
                </a:solidFill>
              </a:rPr>
              <a:t>باورنکردنی به دفترفرماندهی برگرداند.</a:t>
            </a:r>
          </a:p>
          <a:p>
            <a:pPr algn="ctr" rtl="1"/>
            <a:endParaRPr lang="en-US" dirty="0">
              <a:solidFill>
                <a:schemeClr val="tx1"/>
              </a:solidFill>
            </a:endParaRPr>
          </a:p>
        </p:txBody>
      </p:sp>
      <p:pic>
        <p:nvPicPr>
          <p:cNvPr id="13" name="Picture 2" descr="C:\Users\1286695937\Desktop\بازگشت آزادگان\عراقی4.jpg"/>
          <p:cNvPicPr>
            <a:picLocks noChangeAspect="1" noChangeArrowheads="1"/>
          </p:cNvPicPr>
          <p:nvPr/>
        </p:nvPicPr>
        <p:blipFill>
          <a:blip r:embed="rId4"/>
          <a:stretch>
            <a:fillRect/>
          </a:stretch>
        </p:blipFill>
        <p:spPr bwMode="auto">
          <a:xfrm>
            <a:off x="3990109" y="606525"/>
            <a:ext cx="3693226" cy="5306503"/>
          </a:xfrm>
          <a:prstGeom prst="rect">
            <a:avLst/>
          </a:prstGeom>
          <a:ln>
            <a:noFill/>
          </a:ln>
          <a:effectLst>
            <a:softEdge rad="112500"/>
          </a:effectLst>
        </p:spPr>
      </p:pic>
    </p:spTree>
    <p:extLst>
      <p:ext uri="{BB962C8B-B14F-4D97-AF65-F5344CB8AC3E}">
        <p14:creationId xmlns:p14="http://schemas.microsoft.com/office/powerpoint/2010/main" xmlns="" val="3154847928"/>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868884" y="5973288"/>
            <a:ext cx="700644" cy="884712"/>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1" name="Picture 2" descr="C:\Users\1286695937\Desktop\IMG-20200803-WA0002.jpg"/>
          <p:cNvPicPr>
            <a:picLocks noChangeAspect="1" noChangeArrowheads="1"/>
          </p:cNvPicPr>
          <p:nvPr/>
        </p:nvPicPr>
        <p:blipFill>
          <a:blip r:embed="rId3"/>
          <a:srcRect/>
          <a:stretch>
            <a:fillRect/>
          </a:stretch>
        </p:blipFill>
        <p:spPr bwMode="auto">
          <a:xfrm>
            <a:off x="5640778" y="6044540"/>
            <a:ext cx="750247" cy="813460"/>
          </a:xfrm>
          <a:prstGeom prst="rect">
            <a:avLst/>
          </a:prstGeom>
          <a:noFill/>
        </p:spPr>
      </p:pic>
      <p:sp>
        <p:nvSpPr>
          <p:cNvPr id="7" name="Vertical Scroll 6"/>
          <p:cNvSpPr/>
          <p:nvPr/>
        </p:nvSpPr>
        <p:spPr>
          <a:xfrm>
            <a:off x="7584374" y="0"/>
            <a:ext cx="4607626"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r>
              <a:rPr lang="fa-IR" dirty="0" smtClean="0">
                <a:solidFill>
                  <a:schemeClr val="tx1"/>
                </a:solidFill>
              </a:rPr>
              <a:t>باتمام این فرازونشیب هامحسن آرام وقرارنداشت وپیوسته دراندیشه ی به دست آوردن یک دستگاه رادیوبرای اردوگاه بود.چندین وچندباربختش راامتحان کرد. اوروزهادرخیابان کم عرض وسط قدمگاه قدم میزد وکلیه ی عوامل نگهبانی رازیرنظر داشت.</a:t>
            </a:r>
            <a:r>
              <a:rPr lang="fa-IR" dirty="0" smtClean="0">
                <a:solidFill>
                  <a:schemeClr val="tx1"/>
                </a:solidFill>
                <a:cs typeface="B Nazanin" pitchFamily="2" charset="-78"/>
              </a:rPr>
              <a:t>شایدبتوان گفت که درآن روزها،اوپست ومحل نگهبانی تمام سربازان، ساعت تعویض، حتی مدت مرخصی آنهاراحفظ کرده بود.اوبه هیچ کدام ازاینهانمی اندیشیدوفقط درفکر رادیوبود. درساعت11صبح روز18شهریور 1367بود که موقعیتی مناسب به دست محسن افتاد.درآن ساعت،یکی ازنگهبانان عراقی که درمحل بالکن یکی ازساختمانهابه رادیو گوش می داد، برای انجام کاری به داخل ساختمان رفت. محسن طی روزهاوهفته هاانتظاروآن همه عجزوانابه به درگاه خداوند، منتظر یک چنین لحظه ای بود،درهمین موقع بودکه سروصدای آقای مستقیمی،یکی ازاسرای اهل شوشتر،بلندشد،  ظاهراًبه هنگام پختن شیره ی قند،دستش سوخته بود.تمام نگهبانان طبقات بالا ومسلط برمحوطه،به سمت شلوغی ،معطوف گردید.</a:t>
            </a:r>
          </a:p>
          <a:p>
            <a:pPr algn="ctr"/>
            <a:r>
              <a:rPr lang="fa-IR" dirty="0" smtClean="0">
                <a:solidFill>
                  <a:srgbClr val="002060"/>
                </a:solidFill>
                <a:cs typeface="B Nazanin" pitchFamily="2" charset="-78"/>
              </a:rPr>
              <a:t> </a:t>
            </a:r>
            <a:endParaRPr lang="fa-IR" dirty="0" smtClean="0">
              <a:solidFill>
                <a:srgbClr val="002060"/>
              </a:solidFill>
            </a:endParaRPr>
          </a:p>
          <a:p>
            <a:pPr algn="ctr" rtl="1"/>
            <a:endParaRPr lang="fa-IR" dirty="0" smtClean="0">
              <a:solidFill>
                <a:srgbClr val="7030A0"/>
              </a:solidFill>
              <a:cs typeface="B Nazanin" pitchFamily="2" charset="-78"/>
            </a:endParaRPr>
          </a:p>
          <a:p>
            <a:pPr algn="ctr" rtl="1"/>
            <a:endParaRPr lang="fa-IR" dirty="0" smtClean="0">
              <a:solidFill>
                <a:srgbClr val="7030A0"/>
              </a:solidFill>
              <a:cs typeface="B Nazanin" pitchFamily="2" charset="-78"/>
            </a:endParaRPr>
          </a:p>
          <a:p>
            <a:pPr algn="ctr" rtl="1"/>
            <a:endParaRPr lang="fa-IR" dirty="0" smtClean="0">
              <a:solidFill>
                <a:srgbClr val="7030A0"/>
              </a:solidFill>
              <a:cs typeface="B Nazanin" pitchFamily="2" charset="-78"/>
            </a:endParaRPr>
          </a:p>
          <a:p>
            <a:pPr algn="ctr" rtl="1"/>
            <a:endParaRPr lang="fa-IR" sz="1600" dirty="0" smtClean="0">
              <a:solidFill>
                <a:srgbClr val="C00000"/>
              </a:solidFill>
              <a:cs typeface="B Nazanin" pitchFamily="2" charset="-78"/>
            </a:endParaRPr>
          </a:p>
        </p:txBody>
      </p:sp>
      <p:sp>
        <p:nvSpPr>
          <p:cNvPr id="8" name="Vertical Scroll 7"/>
          <p:cNvSpPr/>
          <p:nvPr/>
        </p:nvSpPr>
        <p:spPr>
          <a:xfrm>
            <a:off x="1" y="1"/>
            <a:ext cx="4465122"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solidFill>
                  <a:schemeClr val="tx1"/>
                </a:solidFill>
                <a:cs typeface="B Nazanin" pitchFamily="2" charset="-78"/>
              </a:rPr>
              <a:t>درهمین موقع بودکه سروصدای آقای مستقیمی،یکی ازاسرای اهل شوشتر،بلندشد،  ظاهراًبه هنگام پختن شیره ی قند،دستش سوخته بود.تمام نگهبانان طبقات بالا ومسلط برمحوطه،به سمت شلوغی ،معطوف </a:t>
            </a:r>
          </a:p>
          <a:p>
            <a:pPr algn="ctr"/>
            <a:r>
              <a:rPr lang="fa-IR" dirty="0" smtClean="0">
                <a:solidFill>
                  <a:schemeClr val="tx1"/>
                </a:solidFill>
                <a:cs typeface="B Nazanin" pitchFamily="2" charset="-78"/>
              </a:rPr>
              <a:t> گردید</a:t>
            </a:r>
            <a:r>
              <a:rPr lang="fa-IR" dirty="0" smtClean="0">
                <a:solidFill>
                  <a:schemeClr val="tx1"/>
                </a:solidFill>
              </a:rPr>
              <a:t>.</a:t>
            </a:r>
          </a:p>
          <a:p>
            <a:pPr algn="ctr"/>
            <a:r>
              <a:rPr lang="fa-IR" dirty="0" smtClean="0">
                <a:solidFill>
                  <a:schemeClr val="tx1"/>
                </a:solidFill>
              </a:rPr>
              <a:t> دراین شرایط،محسن به همراه دوست اصفهانی خود،کارراآغازکرد.دوست اودرمحلی که زیررادیوقرارداشت،پشت به ستون تکیه دادومحسن باشتاب ازشانه های اوبالارفت وبادسته جارو،رادیورادردامان یکی ازدوستان دیگرکه زیربالکن ایستاده بود انداخت.تمام اینکارهای پرهیجان وبه یادماندنی،فقط چندثانیه طول کشید. نگهبان وقتی که برگشت ورادیوی خودراندید،فوراً مراتب رابه فرمانده ی خودگزارش کرد.او بابررسی جوانب ومحاسبه ی ارتفاع بالکن واین که کسی نمی تواندازپائین اقدام به ربودن آن کرده باشد،بنارابراین گذاشت که نگهبان دیگری آن رابرداشته است وقضیه رادرهمین جا وهمین حد،ختم کردند. </a:t>
            </a:r>
          </a:p>
        </p:txBody>
      </p:sp>
      <p:pic>
        <p:nvPicPr>
          <p:cNvPr id="2050" name="Picture 2" descr="C:\Users\1286695937\Desktop\آزادگان.jpg"/>
          <p:cNvPicPr>
            <a:picLocks noChangeAspect="1" noChangeArrowheads="1"/>
          </p:cNvPicPr>
          <p:nvPr/>
        </p:nvPicPr>
        <p:blipFill>
          <a:blip r:embed="rId4"/>
          <a:stretch>
            <a:fillRect/>
          </a:stretch>
        </p:blipFill>
        <p:spPr bwMode="auto">
          <a:xfrm>
            <a:off x="4037609" y="977947"/>
            <a:ext cx="4132613" cy="4782363"/>
          </a:xfrm>
          <a:prstGeom prst="rect">
            <a:avLst/>
          </a:prstGeom>
          <a:noFill/>
        </p:spPr>
      </p:pic>
    </p:spTree>
    <p:extLst>
      <p:ext uri="{BB962C8B-B14F-4D97-AF65-F5344CB8AC3E}">
        <p14:creationId xmlns:p14="http://schemas.microsoft.com/office/powerpoint/2010/main" xmlns="" val="3154847928"/>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Vertical Scroll 7"/>
          <p:cNvSpPr/>
          <p:nvPr/>
        </p:nvSpPr>
        <p:spPr>
          <a:xfrm>
            <a:off x="7524999" y="0"/>
            <a:ext cx="4667001"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2000" dirty="0" smtClean="0">
              <a:solidFill>
                <a:srgbClr val="FF0000"/>
              </a:solidFill>
              <a:cs typeface="B Titr" pitchFamily="2" charset="-78"/>
            </a:endParaRPr>
          </a:p>
          <a:p>
            <a:pPr algn="ctr" rtl="1"/>
            <a:endParaRPr lang="fa-IR" sz="1600" dirty="0" smtClean="0">
              <a:solidFill>
                <a:srgbClr val="FF0000"/>
              </a:solidFill>
              <a:cs typeface="B Titr" pitchFamily="2" charset="-78"/>
            </a:endParaRPr>
          </a:p>
          <a:p>
            <a:pPr algn="ctr" rtl="1"/>
            <a:r>
              <a:rPr lang="fa-IR" sz="1600" dirty="0" smtClean="0">
                <a:solidFill>
                  <a:srgbClr val="FF0000"/>
                </a:solidFill>
                <a:cs typeface="B Titr" pitchFamily="2" charset="-78"/>
              </a:rPr>
              <a:t>گوشه ای ازخاطرات آزاده سرافراز </a:t>
            </a:r>
            <a:br>
              <a:rPr lang="fa-IR" sz="1600" dirty="0" smtClean="0">
                <a:solidFill>
                  <a:srgbClr val="FF0000"/>
                </a:solidFill>
                <a:cs typeface="B Titr" pitchFamily="2" charset="-78"/>
              </a:rPr>
            </a:br>
            <a:r>
              <a:rPr lang="fa-IR" sz="1400" dirty="0" smtClean="0">
                <a:solidFill>
                  <a:srgbClr val="FF0000"/>
                </a:solidFill>
                <a:latin typeface="AP Yekan bold" pitchFamily="2" charset="-78"/>
                <a:cs typeface="B Titr" pitchFamily="2" charset="-78"/>
              </a:rPr>
              <a:t>حجة الاسلام والمسلمین حاج آقامحمدرضادائی زاده</a:t>
            </a:r>
            <a:r>
              <a:rPr lang="fa-IR" sz="1600" dirty="0" smtClean="0">
                <a:solidFill>
                  <a:schemeClr val="tx1"/>
                </a:solidFill>
                <a:latin typeface="AP Yekan bold" pitchFamily="2" charset="-78"/>
                <a:cs typeface="AP Yekan bold" pitchFamily="2" charset="-78"/>
              </a:rPr>
              <a:t/>
            </a:r>
            <a:br>
              <a:rPr lang="fa-IR" sz="1600" dirty="0" smtClean="0">
                <a:solidFill>
                  <a:schemeClr val="tx1"/>
                </a:solidFill>
                <a:latin typeface="AP Yekan bold" pitchFamily="2" charset="-78"/>
                <a:cs typeface="AP Yekan bold" pitchFamily="2" charset="-78"/>
              </a:rPr>
            </a:br>
            <a:r>
              <a:rPr lang="fa-IR" dirty="0" smtClean="0">
                <a:solidFill>
                  <a:srgbClr val="FF0000"/>
                </a:solidFill>
                <a:latin typeface="AP Yekan bold" pitchFamily="2" charset="-78"/>
                <a:cs typeface="B Titr" pitchFamily="2" charset="-78"/>
              </a:rPr>
              <a:t>خاطره شماره1</a:t>
            </a:r>
            <a:r>
              <a:rPr lang="fa-IR" sz="1400" dirty="0" smtClean="0">
                <a:solidFill>
                  <a:srgbClr val="FFFF00"/>
                </a:solidFill>
                <a:latin typeface="AP Yekan bold" pitchFamily="2" charset="-78"/>
                <a:cs typeface="AP Yekan bold" pitchFamily="2" charset="-78"/>
              </a:rPr>
              <a:t/>
            </a:r>
            <a:br>
              <a:rPr lang="fa-IR" sz="1400" dirty="0" smtClean="0">
                <a:solidFill>
                  <a:srgbClr val="FFFF00"/>
                </a:solidFill>
                <a:latin typeface="AP Yekan bold" pitchFamily="2" charset="-78"/>
                <a:cs typeface="AP Yekan bold" pitchFamily="2" charset="-78"/>
              </a:rPr>
            </a:br>
            <a:r>
              <a:rPr lang="fa-IR" dirty="0" smtClean="0">
                <a:solidFill>
                  <a:schemeClr val="tx1"/>
                </a:solidFill>
                <a:latin typeface="AP Yekan bold" pitchFamily="2" charset="-78"/>
                <a:cs typeface="B Nazanin" pitchFamily="2" charset="-78"/>
              </a:rPr>
              <a:t>دردوران اسارت درزمینه های مختلف فعالیتهای قرآنی صورت می گرفت.آنهائی که قرآن بلد بودند یاددیگران می دادند.جلساتیکه به مناسبت  هائی برگزارمی کردند قبل ازشروع،برنامه سخنرانی ،تئاتر،سرود...بود.ابتداء قاری قرآن آیات قرآن راتلاوت می کرد.البته همه این کارهابصورات مخفیانه بود،چون اگرعراقیهامتوجه می شدندبشدت برخوردمی کردند.جلسات ترجمه قرآن بود.برنامه تفسیردرحدتوان بود.برنامه مسابقات قرآن درمناسبتهای مختلف ازجمله دهه فجردرسطوح مختلف برگزارمی شد.وبرگزیدگان را ازامکانات موجود،جایزه میدادند.</a:t>
            </a:r>
          </a:p>
          <a:p>
            <a:pPr algn="ctr" rtl="1"/>
            <a:r>
              <a:rPr lang="fa-IR" dirty="0" smtClean="0">
                <a:solidFill>
                  <a:srgbClr val="7030A0"/>
                </a:solidFill>
                <a:latin typeface="AP Yekan bold" pitchFamily="2" charset="-78"/>
                <a:cs typeface="B Nazanin" pitchFamily="2" charset="-78"/>
              </a:rPr>
              <a:t>مثلاٌباهسته خرماباتلاش زیادووقت زیاددانه های تسبیح درست می کردندوباپارچه های اضافه ازلباسهای کهنه جانمازتهیه می کردندوباخاک وآب مهرتهیه می کردندوبعنوان جایزه به برگزیدگان می دادندوچقدراین جوائزارزشمندبود</a:t>
            </a:r>
            <a:r>
              <a:rPr lang="fa-IR" dirty="0" smtClean="0">
                <a:solidFill>
                  <a:schemeClr val="tx1"/>
                </a:solidFill>
                <a:latin typeface="AP Yekan bold" pitchFamily="2" charset="-78"/>
                <a:cs typeface="B Nazanin" pitchFamily="2" charset="-78"/>
              </a:rPr>
              <a:t>.  </a:t>
            </a:r>
          </a:p>
          <a:p>
            <a:pPr algn="ctr" rtl="1"/>
            <a:r>
              <a:rPr lang="fa-IR" sz="2000" dirty="0" smtClean="0">
                <a:solidFill>
                  <a:srgbClr val="00B050"/>
                </a:solidFill>
                <a:latin typeface="AP Yekan bold" pitchFamily="2" charset="-78"/>
                <a:cs typeface="AP Yekan bold" pitchFamily="2" charset="-78"/>
              </a:rPr>
              <a:t>. </a:t>
            </a:r>
            <a:r>
              <a:rPr lang="fa-IR" sz="2000" dirty="0" smtClean="0">
                <a:solidFill>
                  <a:srgbClr val="FFFF00"/>
                </a:solidFill>
                <a:latin typeface="AP Yekan bold" pitchFamily="2" charset="-78"/>
                <a:cs typeface="AP Yekan bold" pitchFamily="2" charset="-78"/>
              </a:rPr>
              <a:t/>
            </a:r>
            <a:br>
              <a:rPr lang="fa-IR" sz="2000" dirty="0" smtClean="0">
                <a:solidFill>
                  <a:srgbClr val="FFFF00"/>
                </a:solidFill>
                <a:latin typeface="AP Yekan bold" pitchFamily="2" charset="-78"/>
                <a:cs typeface="AP Yekan bold" pitchFamily="2" charset="-78"/>
              </a:rPr>
            </a:br>
            <a:r>
              <a:rPr lang="fa-IR" sz="2000" dirty="0" smtClean="0"/>
              <a:t/>
            </a:r>
            <a:br>
              <a:rPr lang="fa-IR" sz="2000" dirty="0" smtClean="0"/>
            </a:br>
            <a:endParaRPr lang="en-US" sz="2000" dirty="0"/>
          </a:p>
        </p:txBody>
      </p:sp>
      <p:sp>
        <p:nvSpPr>
          <p:cNvPr id="9" name="Vertical Scroll 8"/>
          <p:cNvSpPr/>
          <p:nvPr/>
        </p:nvSpPr>
        <p:spPr>
          <a:xfrm>
            <a:off x="0" y="0"/>
            <a:ext cx="5237017"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2000" dirty="0" smtClean="0">
              <a:solidFill>
                <a:srgbClr val="C00000"/>
              </a:solidFill>
              <a:cs typeface="B Titr" pitchFamily="2" charset="-78"/>
            </a:endParaRPr>
          </a:p>
          <a:p>
            <a:pPr algn="ctr" rtl="1"/>
            <a:endParaRPr lang="fa-IR" sz="2000" dirty="0" smtClean="0">
              <a:solidFill>
                <a:srgbClr val="C00000"/>
              </a:solidFill>
              <a:cs typeface="B Titr" pitchFamily="2" charset="-78"/>
            </a:endParaRPr>
          </a:p>
          <a:p>
            <a:pPr algn="ctr" rtl="1"/>
            <a:endParaRPr lang="fa-IR" sz="2000" dirty="0" smtClean="0">
              <a:solidFill>
                <a:srgbClr val="C00000"/>
              </a:solidFill>
              <a:cs typeface="B Titr" pitchFamily="2" charset="-78"/>
            </a:endParaRPr>
          </a:p>
          <a:p>
            <a:pPr algn="ctr" rtl="1"/>
            <a:r>
              <a:rPr lang="fa-IR" sz="2000" dirty="0" smtClean="0">
                <a:solidFill>
                  <a:srgbClr val="C00000"/>
                </a:solidFill>
                <a:cs typeface="B Titr" pitchFamily="2" charset="-78"/>
              </a:rPr>
              <a:t>خاطره شماره2</a:t>
            </a:r>
          </a:p>
          <a:p>
            <a:pPr algn="ctr" rtl="1"/>
            <a:r>
              <a:rPr lang="fa-IR" sz="2000" dirty="0" smtClean="0">
                <a:solidFill>
                  <a:srgbClr val="C00000"/>
                </a:solidFill>
                <a:cs typeface="B Titr" pitchFamily="2" charset="-78"/>
              </a:rPr>
              <a:t>شهیدبزرگوار ابوترابی </a:t>
            </a:r>
            <a:r>
              <a:rPr lang="fa-IR" sz="2000" dirty="0" smtClean="0">
                <a:solidFill>
                  <a:srgbClr val="7030A0"/>
                </a:solidFill>
                <a:cs typeface="B Titr" pitchFamily="2" charset="-78"/>
              </a:rPr>
              <a:t>درجواب مأمورصلیب سرخ که پرسیدچرا </a:t>
            </a:r>
            <a:r>
              <a:rPr lang="fa-IR" sz="2000" dirty="0" smtClean="0">
                <a:solidFill>
                  <a:srgbClr val="7030A0"/>
                </a:solidFill>
                <a:latin typeface="AP Yekan bold" pitchFamily="2" charset="-78"/>
                <a:cs typeface="B Titr" pitchFamily="2" charset="-78"/>
              </a:rPr>
              <a:t>اسراءعراقی درابتداء خیلی قبراق وسرحال بودندولی بعدازمدتی شورونشاط کم شده اسرای ایران درعراق کاملا بالعکس هستند؟ </a:t>
            </a:r>
            <a:r>
              <a:rPr lang="fa-IR" sz="2000" dirty="0" smtClean="0">
                <a:solidFill>
                  <a:srgbClr val="C00000"/>
                </a:solidFill>
                <a:cs typeface="B Titr" pitchFamily="2" charset="-78"/>
              </a:rPr>
              <a:t>فرمودند:این مطلب برمیگرده </a:t>
            </a:r>
          </a:p>
          <a:p>
            <a:pPr algn="ctr" rtl="1"/>
            <a:r>
              <a:rPr lang="fa-IR" sz="2000" dirty="0" smtClean="0">
                <a:solidFill>
                  <a:srgbClr val="00B050"/>
                </a:solidFill>
                <a:cs typeface="B Titr" pitchFamily="2" charset="-78"/>
              </a:rPr>
              <a:t>به فرهنگ اسراء</a:t>
            </a:r>
          </a:p>
          <a:p>
            <a:pPr algn="ctr" rtl="1"/>
            <a:r>
              <a:rPr lang="fa-IR" sz="2000" dirty="0" smtClean="0">
                <a:solidFill>
                  <a:srgbClr val="C00000"/>
                </a:solidFill>
                <a:cs typeface="B Titr" pitchFamily="2" charset="-78"/>
              </a:rPr>
              <a:t>فرهنگ اسرای ایرانی چه بود؟</a:t>
            </a:r>
          </a:p>
          <a:p>
            <a:pPr algn="ctr" rtl="1"/>
            <a:r>
              <a:rPr lang="fa-IR" dirty="0" smtClean="0">
                <a:solidFill>
                  <a:srgbClr val="00B050"/>
                </a:solidFill>
                <a:cs typeface="B Titr" pitchFamily="2" charset="-78"/>
              </a:rPr>
              <a:t>1-فرهنگ غنی قرآن</a:t>
            </a:r>
            <a:br>
              <a:rPr lang="fa-IR" dirty="0" smtClean="0">
                <a:solidFill>
                  <a:srgbClr val="00B050"/>
                </a:solidFill>
                <a:cs typeface="B Titr" pitchFamily="2" charset="-78"/>
              </a:rPr>
            </a:br>
            <a:r>
              <a:rPr lang="fa-IR" dirty="0" smtClean="0">
                <a:solidFill>
                  <a:srgbClr val="00B050"/>
                </a:solidFill>
                <a:cs typeface="B Titr" pitchFamily="2" charset="-78"/>
              </a:rPr>
              <a:t>2-فرهنگ غنی اهل وبیت“ع“</a:t>
            </a:r>
            <a:r>
              <a:rPr lang="fa-IR" dirty="0" smtClean="0">
                <a:solidFill>
                  <a:srgbClr val="C00000"/>
                </a:solidFill>
                <a:cs typeface="B Titr" pitchFamily="2" charset="-78"/>
              </a:rPr>
              <a:t/>
            </a:r>
            <a:br>
              <a:rPr lang="fa-IR" dirty="0" smtClean="0">
                <a:solidFill>
                  <a:srgbClr val="C00000"/>
                </a:solidFill>
                <a:cs typeface="B Titr" pitchFamily="2" charset="-78"/>
              </a:rPr>
            </a:br>
            <a:r>
              <a:rPr lang="fa-IR" sz="1600" dirty="0" smtClean="0">
                <a:solidFill>
                  <a:schemeClr val="tx1"/>
                </a:solidFill>
                <a:cs typeface="B Titr" pitchFamily="2" charset="-78"/>
              </a:rPr>
              <a:t>پایه واساسش رااین دوچیزتشکیل می دهد. اسرائی که دردوران اسارت با</a:t>
            </a:r>
            <a:r>
              <a:rPr lang="fa-IR" sz="1600" dirty="0" smtClean="0">
                <a:solidFill>
                  <a:srgbClr val="FF0000"/>
                </a:solidFill>
                <a:cs typeface="B Titr" pitchFamily="2" charset="-78"/>
              </a:rPr>
              <a:t>”ثقل اکبروثقل اصغر“</a:t>
            </a:r>
            <a:r>
              <a:rPr lang="fa-IR" sz="1600" dirty="0" smtClean="0">
                <a:solidFill>
                  <a:schemeClr val="tx1"/>
                </a:solidFill>
                <a:cs typeface="B Titr" pitchFamily="2" charset="-78"/>
              </a:rPr>
              <a:t>ارتباط داشتند،عموماًمشکلات روحی وروانی کمتری داشتند.</a:t>
            </a:r>
          </a:p>
          <a:p>
            <a:pPr algn="ctr" rtl="1"/>
            <a:r>
              <a:rPr lang="fa-IR" sz="1600" dirty="0" smtClean="0">
                <a:solidFill>
                  <a:schemeClr val="tx1"/>
                </a:solidFill>
                <a:cs typeface="B Titr" pitchFamily="2" charset="-78"/>
              </a:rPr>
              <a:t>روی همین اصل عزیزانی که خوب این مطلب رادرک کرده بودند،همیشه به اسراءتوصیه می کردندسعی کنیدخوب ارتباط داشته باشید.وهمون </a:t>
            </a:r>
            <a:r>
              <a:rPr lang="fa-IR" sz="1600" dirty="0" smtClean="0">
                <a:solidFill>
                  <a:srgbClr val="FF0000"/>
                </a:solidFill>
                <a:cs typeface="B Titr" pitchFamily="2" charset="-78"/>
              </a:rPr>
              <a:t>23</a:t>
            </a:r>
            <a:r>
              <a:rPr lang="fa-IR" sz="1600" dirty="0" smtClean="0">
                <a:solidFill>
                  <a:schemeClr val="tx1"/>
                </a:solidFill>
                <a:cs typeface="B Titr" pitchFamily="2" charset="-78"/>
              </a:rPr>
              <a:t> اسیری که ازنظرسنی پائین ولی ازنظراعتقادی بالابودندودشمن قصدداشت سوءاستفاده تبلیغاتی ازحضورآنهادرجبهه های جنگ کندوکاملاًبالعکس شدبخاطرهمین ارتباط قوی این عزیزان بااین دوثقل بود.</a:t>
            </a:r>
          </a:p>
          <a:p>
            <a:pPr algn="ctr" rtl="1"/>
            <a:endParaRPr lang="fa-IR" sz="1600" dirty="0" smtClean="0">
              <a:solidFill>
                <a:schemeClr val="tx1"/>
              </a:solidFill>
              <a:cs typeface="B Titr" pitchFamily="2" charset="-78"/>
            </a:endParaRPr>
          </a:p>
          <a:p>
            <a:pPr algn="ctr" rtl="1"/>
            <a:endParaRPr lang="fa-IR" sz="1600" dirty="0" smtClean="0">
              <a:solidFill>
                <a:schemeClr val="tx1"/>
              </a:solidFill>
              <a:cs typeface="B Titr" pitchFamily="2" charset="-78"/>
            </a:endParaRPr>
          </a:p>
          <a:p>
            <a:pPr algn="ctr" rtl="1"/>
            <a:endParaRPr lang="fa-IR" sz="1600" dirty="0" smtClean="0">
              <a:solidFill>
                <a:schemeClr val="tx1"/>
              </a:solidFill>
              <a:cs typeface="B Titr" pitchFamily="2" charset="-78"/>
            </a:endParaRPr>
          </a:p>
        </p:txBody>
      </p:sp>
      <p:pic>
        <p:nvPicPr>
          <p:cNvPr id="12" name="Picture 2" descr="C:\Users\1286695937\Desktop\IMG-20200803-WA0002.jpg"/>
          <p:cNvPicPr>
            <a:picLocks noChangeAspect="1" noChangeArrowheads="1"/>
          </p:cNvPicPr>
          <p:nvPr/>
        </p:nvPicPr>
        <p:blipFill>
          <a:blip r:embed="rId2"/>
          <a:srcRect/>
          <a:stretch>
            <a:fillRect/>
          </a:stretch>
        </p:blipFill>
        <p:spPr bwMode="auto">
          <a:xfrm>
            <a:off x="6068291" y="6080166"/>
            <a:ext cx="656780" cy="777834"/>
          </a:xfrm>
          <a:prstGeom prst="rect">
            <a:avLst/>
          </a:prstGeom>
          <a:noFill/>
        </p:spPr>
      </p:pic>
      <p:pic>
        <p:nvPicPr>
          <p:cNvPr id="13" name="Picture 2" descr="C:\Users\1286695937\Desktop\بازگشت آزادگان\عراق7.jpg"/>
          <p:cNvPicPr>
            <a:picLocks noChangeAspect="1" noChangeArrowheads="1"/>
          </p:cNvPicPr>
          <p:nvPr/>
        </p:nvPicPr>
        <p:blipFill>
          <a:blip r:embed="rId3"/>
          <a:stretch>
            <a:fillRect/>
          </a:stretch>
        </p:blipFill>
        <p:spPr bwMode="auto">
          <a:xfrm>
            <a:off x="5047014" y="617519"/>
            <a:ext cx="2743200" cy="47263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5899227"/>
            <a:ext cx="666749" cy="792519"/>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Tree>
    <p:extLst>
      <p:ext uri="{BB962C8B-B14F-4D97-AF65-F5344CB8AC3E}">
        <p14:creationId xmlns:p14="http://schemas.microsoft.com/office/powerpoint/2010/main" xmlns="" val="297842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987637" y="6086476"/>
            <a:ext cx="649086" cy="771524"/>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5" name="Picture 2" descr="C:\Users\1286695937\Pictures\Page1.jpg"/>
          <p:cNvPicPr>
            <a:picLocks noChangeAspect="1" noChangeArrowheads="1"/>
          </p:cNvPicPr>
          <p:nvPr/>
        </p:nvPicPr>
        <p:blipFill>
          <a:blip r:embed="rId3"/>
          <a:stretch>
            <a:fillRect/>
          </a:stretch>
        </p:blipFill>
        <p:spPr bwMode="auto">
          <a:xfrm>
            <a:off x="3895105" y="706859"/>
            <a:ext cx="4294909" cy="5523133"/>
          </a:xfrm>
          <a:prstGeom prst="ellipse">
            <a:avLst/>
          </a:prstGeom>
          <a:ln>
            <a:noFill/>
          </a:ln>
          <a:effectLst>
            <a:softEdge rad="112500"/>
          </a:effectLst>
        </p:spPr>
      </p:pic>
      <p:pic>
        <p:nvPicPr>
          <p:cNvPr id="8" name="Picture 2" descr="C:\Users\1286695937\Desktop\IMG-20200803-WA0002.jpg"/>
          <p:cNvPicPr>
            <a:picLocks noChangeAspect="1" noChangeArrowheads="1"/>
          </p:cNvPicPr>
          <p:nvPr/>
        </p:nvPicPr>
        <p:blipFill>
          <a:blip r:embed="rId4"/>
          <a:srcRect/>
          <a:stretch>
            <a:fillRect/>
          </a:stretch>
        </p:blipFill>
        <p:spPr bwMode="auto">
          <a:xfrm>
            <a:off x="6460177" y="6127669"/>
            <a:ext cx="656780" cy="730332"/>
          </a:xfrm>
          <a:prstGeom prst="rect">
            <a:avLst/>
          </a:prstGeom>
          <a:noFill/>
        </p:spPr>
      </p:pic>
      <p:sp>
        <p:nvSpPr>
          <p:cNvPr id="10" name="Vertical Scroll 9"/>
          <p:cNvSpPr/>
          <p:nvPr/>
        </p:nvSpPr>
        <p:spPr>
          <a:xfrm>
            <a:off x="7643751" y="0"/>
            <a:ext cx="4548249"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1200" dirty="0" smtClean="0">
              <a:solidFill>
                <a:srgbClr val="FF0000"/>
              </a:solidFill>
              <a:cs typeface="B Titr" pitchFamily="2" charset="-78"/>
            </a:endParaRPr>
          </a:p>
          <a:p>
            <a:pPr algn="ctr" rtl="1"/>
            <a:endParaRPr lang="fa-IR" sz="1200" dirty="0" smtClean="0">
              <a:solidFill>
                <a:srgbClr val="FF0000"/>
              </a:solidFill>
              <a:cs typeface="B Titr" pitchFamily="2" charset="-78"/>
            </a:endParaRPr>
          </a:p>
          <a:p>
            <a:pPr algn="ctr" rtl="1"/>
            <a:endParaRPr lang="fa-IR" sz="1200" dirty="0" smtClean="0">
              <a:solidFill>
                <a:srgbClr val="FF0000"/>
              </a:solidFill>
              <a:cs typeface="B Titr" pitchFamily="2" charset="-78"/>
            </a:endParaRPr>
          </a:p>
          <a:p>
            <a:pPr algn="ctr" rtl="1"/>
            <a:endParaRPr lang="fa-IR" sz="1200" dirty="0" smtClean="0">
              <a:solidFill>
                <a:srgbClr val="FF0000"/>
              </a:solidFill>
              <a:cs typeface="B Titr" pitchFamily="2" charset="-78"/>
            </a:endParaRPr>
          </a:p>
          <a:p>
            <a:pPr algn="ctr" rtl="1"/>
            <a:endParaRPr lang="fa-IR" sz="1200" dirty="0" smtClean="0">
              <a:solidFill>
                <a:srgbClr val="FF0000"/>
              </a:solidFill>
              <a:cs typeface="B Titr" pitchFamily="2" charset="-78"/>
            </a:endParaRPr>
          </a:p>
          <a:p>
            <a:pPr algn="ctr" rtl="1"/>
            <a:r>
              <a:rPr lang="fa-IR" sz="1200" dirty="0" smtClean="0">
                <a:solidFill>
                  <a:srgbClr val="FF0000"/>
                </a:solidFill>
                <a:cs typeface="B Titr" pitchFamily="2" charset="-78"/>
              </a:rPr>
              <a:t>گزیده ای ازخاطرات آزاده سرافرازجناب آقای مهدی قزوینی</a:t>
            </a:r>
            <a:r>
              <a:rPr lang="fa-IR" sz="1200" dirty="0" smtClean="0">
                <a:solidFill>
                  <a:srgbClr val="FF0000"/>
                </a:solidFill>
              </a:rPr>
              <a:t>:</a:t>
            </a:r>
            <a:br>
              <a:rPr lang="fa-IR" sz="1200" dirty="0" smtClean="0">
                <a:solidFill>
                  <a:srgbClr val="FF0000"/>
                </a:solidFill>
              </a:rPr>
            </a:br>
            <a:r>
              <a:rPr lang="fa-IR" sz="1600" dirty="0" smtClean="0">
                <a:solidFill>
                  <a:srgbClr val="FF0000"/>
                </a:solidFill>
                <a:cs typeface="B Titr" pitchFamily="2" charset="-78"/>
              </a:rPr>
              <a:t>خاطره شماره1</a:t>
            </a:r>
            <a:r>
              <a:rPr lang="fa-IR" dirty="0" smtClean="0"/>
              <a:t/>
            </a:r>
            <a:br>
              <a:rPr lang="fa-IR" dirty="0" smtClean="0"/>
            </a:br>
            <a:r>
              <a:rPr lang="fa-IR" dirty="0" smtClean="0">
                <a:solidFill>
                  <a:schemeClr val="tx1"/>
                </a:solidFill>
              </a:rPr>
              <a:t>من جزءنیروهای بسیجی درمرحله اول آزادسازی شهربستان ومرحله دوم درعملیات غرورآفرین فتح المبین بعنوان اعضاءگروه شناسائی به جبهه اعزام شدم. وظیفه مان این بودکه به خط مقدم دشمن نفوذکنیم ووجزئیات کاردشمن راشناسائی کنیم.درتاریخ 61/1/10به اسارت دشمن درآمدیم.</a:t>
            </a:r>
          </a:p>
          <a:p>
            <a:pPr algn="ctr" rtl="1"/>
            <a:r>
              <a:rPr lang="fa-IR" sz="1600" dirty="0" smtClean="0">
                <a:solidFill>
                  <a:schemeClr val="tx1"/>
                </a:solidFill>
              </a:rPr>
              <a:t>قبلاًتوجیه شده بودیم که درصورت اسیرشدن چه بگوئیم وچه نگوئیم ...که آسیبی به به نیروهای مانزند.مارابه فکه بردندوسؤال وجواب...وپذیرائی آنچنانی که قابل گفتن نیست،ازجمله تازمانی که مارابه پشت جبهه بردندچندین بارمبادرت به اعدام ماکردندولی به خواست خداوندزنده ماندیم. یکی ازوسائلی که ماراشکنجه می دادند به اندازه خودنویس بودکه یک دستگاه الکتریکی ووصل به برق بود.این رامی گذاشتندروی شاهرگهای گردن وکم وزیادمی کردند.به حدّی روی مغزانسان اثرمی گذاشت،ودردآوربودکه هرباربه یادمی آورم حالم دگرگون می شود.به حدی دردوسوزش شدید بودکه اصلاًفکر </a:t>
            </a:r>
          </a:p>
          <a:p>
            <a:pPr algn="ctr" rtl="1"/>
            <a:r>
              <a:rPr lang="fa-IR" sz="1600" dirty="0" smtClean="0">
                <a:solidFill>
                  <a:schemeClr val="tx1"/>
                </a:solidFill>
              </a:rPr>
              <a:t>می کردی اصلاسرروی تن نیست.</a:t>
            </a:r>
          </a:p>
          <a:p>
            <a:pPr algn="ctr" rtl="1"/>
            <a:endParaRPr lang="fa-IR" sz="1600" dirty="0" smtClean="0">
              <a:solidFill>
                <a:schemeClr val="tx1"/>
              </a:solidFill>
            </a:endParaRPr>
          </a:p>
          <a:p>
            <a:pPr algn="ctr" rtl="1"/>
            <a:endParaRPr lang="fa-IR" sz="1600" dirty="0" smtClean="0">
              <a:solidFill>
                <a:schemeClr val="tx1"/>
              </a:solidFill>
            </a:endParaRPr>
          </a:p>
          <a:p>
            <a:pPr algn="ctr" rtl="1"/>
            <a:endParaRPr lang="fa-IR" sz="1600" dirty="0" smtClean="0">
              <a:solidFill>
                <a:schemeClr val="tx1"/>
              </a:solidFill>
            </a:endParaRPr>
          </a:p>
        </p:txBody>
      </p:sp>
      <p:sp>
        <p:nvSpPr>
          <p:cNvPr id="11" name="Vertical Scroll 10"/>
          <p:cNvSpPr/>
          <p:nvPr/>
        </p:nvSpPr>
        <p:spPr>
          <a:xfrm>
            <a:off x="-1" y="0"/>
            <a:ext cx="4417621"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1600" dirty="0" smtClean="0">
              <a:solidFill>
                <a:srgbClr val="7030A0"/>
              </a:solidFill>
            </a:endParaRPr>
          </a:p>
          <a:p>
            <a:pPr algn="ctr" rtl="1"/>
            <a:endParaRPr lang="fa-IR" sz="1600" dirty="0" smtClean="0">
              <a:solidFill>
                <a:srgbClr val="7030A0"/>
              </a:solidFill>
            </a:endParaRPr>
          </a:p>
          <a:p>
            <a:pPr algn="ctr" rtl="1"/>
            <a:r>
              <a:rPr lang="fa-IR" sz="1600" dirty="0" smtClean="0">
                <a:solidFill>
                  <a:schemeClr val="tx1"/>
                </a:solidFill>
              </a:rPr>
              <a:t>نهایتاًروزچهارشنبه ای بود،آمدندمارا ببرندکه یکی ازآنهاگفت امشب دیگه کارتون تمام </a:t>
            </a:r>
            <a:r>
              <a:rPr lang="fa-IR" sz="1600" dirty="0" smtClean="0">
                <a:solidFill>
                  <a:schemeClr val="tx1"/>
                </a:solidFill>
                <a:cs typeface="B Nazanin" pitchFamily="2" charset="-78"/>
              </a:rPr>
              <a:t>است</a:t>
            </a:r>
            <a:r>
              <a:rPr lang="fa-IR" sz="1600" dirty="0" smtClean="0">
                <a:solidFill>
                  <a:srgbClr val="FF0000"/>
                </a:solidFill>
                <a:cs typeface="B Titr" pitchFamily="2" charset="-78"/>
              </a:rPr>
              <a:t>.انّالله وانّاالیه راجعون</a:t>
            </a:r>
            <a:r>
              <a:rPr lang="fa-IR" sz="1600" dirty="0" smtClean="0">
                <a:solidFill>
                  <a:schemeClr val="tx1"/>
                </a:solidFill>
              </a:rPr>
              <a:t>. </a:t>
            </a:r>
            <a:r>
              <a:rPr lang="fa-IR" dirty="0" smtClean="0">
                <a:solidFill>
                  <a:schemeClr val="tx1"/>
                </a:solidFill>
              </a:rPr>
              <a:t>آمدندماراسوارماشینی کردندوبردندولی از اعدام خبری نبودفقط تضعیف روحیه </a:t>
            </a:r>
          </a:p>
          <a:p>
            <a:pPr algn="ctr" rtl="1"/>
            <a:r>
              <a:rPr lang="fa-IR" dirty="0" smtClean="0">
                <a:solidFill>
                  <a:schemeClr val="tx1"/>
                </a:solidFill>
              </a:rPr>
              <a:t>می کردند.بعدمارامنتقل کردندبه مدرسه ای که چندروزی هم آنجابودیم.وآنجاهم بازجوئی و...بعدمارابه بغدادمنتقل کردند. دربین راه چندتوقف داشتندکه مردم دور ماشین جمع می شدندوآنچه سزاوار خودشان بودنثارمامی کردند.به بغدادهم که رسیدیم بازموردبازجوئی و...بعدبه زندانی بردندکه تعدادی ازافرادی که می شناختیم آنجابودندوباتوجه به اینکه ماتقریباًازدسته آخراسراءبودیم می خواستندخبرازمابگیرند ولی سربازعراقی تهدیدکردکه هرکس بااینها حرف بزندشکنجه می شود.</a:t>
            </a:r>
          </a:p>
          <a:p>
            <a:pPr algn="ctr" rtl="1"/>
            <a:r>
              <a:rPr lang="fa-IR" dirty="0" smtClean="0">
                <a:solidFill>
                  <a:schemeClr val="tx1"/>
                </a:solidFill>
              </a:rPr>
              <a:t>لذاموقع نمازآب نبودتیمم میکردم ودررکوع وسجودی که به ظاهرانجام می دادم اخباررابه هم سلولیها می دادم </a:t>
            </a:r>
            <a:r>
              <a:rPr lang="fa-IR" sz="1600" dirty="0" smtClean="0">
                <a:solidFill>
                  <a:srgbClr val="FF0000"/>
                </a:solidFill>
                <a:cs typeface="B Titr" pitchFamily="2" charset="-78"/>
              </a:rPr>
              <a:t>چون دشمن برای تضعیف روحیه آنهاتبلیغات سوءوکذب ودروغ می دادوازشکست ایران و...ولی من باخبرهای درست آنهاراامیدواربه پیروزی می کردم.</a:t>
            </a:r>
            <a:r>
              <a:rPr lang="fa-IR" dirty="0" smtClean="0">
                <a:solidFill>
                  <a:schemeClr val="tx1"/>
                </a:solidFill>
              </a:rPr>
              <a:t/>
            </a:r>
            <a:br>
              <a:rPr lang="fa-IR" dirty="0" smtClean="0">
                <a:solidFill>
                  <a:schemeClr val="tx1"/>
                </a:solidFill>
              </a:rPr>
            </a:br>
            <a:endParaRPr lang="en-US" dirty="0">
              <a:solidFill>
                <a:schemeClr val="tx1"/>
              </a:solidFill>
            </a:endParaRPr>
          </a:p>
        </p:txBody>
      </p:sp>
    </p:spTree>
    <p:extLst>
      <p:ext uri="{BB962C8B-B14F-4D97-AF65-F5344CB8AC3E}">
        <p14:creationId xmlns:p14="http://schemas.microsoft.com/office/powerpoint/2010/main" xmlns="" val="4147408457"/>
      </p:ext>
    </p:extLst>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2" descr="C:\Users\1286695937\Pictures\Page1.jpg"/>
          <p:cNvPicPr>
            <a:picLocks noChangeAspect="1" noChangeArrowheads="1"/>
          </p:cNvPicPr>
          <p:nvPr/>
        </p:nvPicPr>
        <p:blipFill>
          <a:blip r:embed="rId2"/>
          <a:stretch>
            <a:fillRect/>
          </a:stretch>
        </p:blipFill>
        <p:spPr bwMode="auto">
          <a:xfrm>
            <a:off x="4790861" y="3716977"/>
            <a:ext cx="2642833" cy="3141023"/>
          </a:xfrm>
          <a:prstGeom prst="rect">
            <a:avLst/>
          </a:prstGeom>
          <a:noFill/>
        </p:spPr>
      </p:pic>
      <p:pic>
        <p:nvPicPr>
          <p:cNvPr id="8" name="Picture 2" descr="C:\Users\1286695937\Desktop\IMG-20200803-WA0002.jpg"/>
          <p:cNvPicPr>
            <a:picLocks noChangeAspect="1" noChangeArrowheads="1"/>
          </p:cNvPicPr>
          <p:nvPr/>
        </p:nvPicPr>
        <p:blipFill>
          <a:blip r:embed="rId3"/>
          <a:srcRect/>
          <a:stretch>
            <a:fillRect/>
          </a:stretch>
        </p:blipFill>
        <p:spPr bwMode="auto">
          <a:xfrm>
            <a:off x="11535220" y="6127668"/>
            <a:ext cx="656780" cy="730332"/>
          </a:xfrm>
          <a:prstGeom prst="rect">
            <a:avLst/>
          </a:prstGeom>
          <a:noFill/>
        </p:spPr>
      </p:pic>
      <p:sp>
        <p:nvSpPr>
          <p:cNvPr id="9" name="Vertical Scroll 8"/>
          <p:cNvSpPr/>
          <p:nvPr/>
        </p:nvSpPr>
        <p:spPr>
          <a:xfrm>
            <a:off x="7786255" y="0"/>
            <a:ext cx="4405745"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fa-IR" dirty="0" smtClean="0">
                <a:solidFill>
                  <a:srgbClr val="FF0000"/>
                </a:solidFill>
                <a:cs typeface="B Titr" pitchFamily="2" charset="-78"/>
              </a:rPr>
              <a:t>خاطره شماره2</a:t>
            </a:r>
          </a:p>
          <a:p>
            <a:pPr algn="ctr" rtl="1"/>
            <a:r>
              <a:rPr lang="fa-IR" dirty="0" smtClean="0">
                <a:solidFill>
                  <a:schemeClr val="tx1"/>
                </a:solidFill>
              </a:rPr>
              <a:t>عراقیهابه عناوین مختلف بهانه جوئی وجرم تراشی می کردندو ماراموردآزار وشکنجه قرارمی دادند.ازجمله به خاطر محیط بسته اردوگاه وجمعیت بیش ازحد ظرفیت،بیماریهای مختلف شیوع پیدامی کرد.یک بیماری پوستی شیوع پیداکردکه من هم مبتلاشدم به دکترمراجعه کردم تاول پوستم راپرکرده بود،وقتی بدن مرادید روی کاغذچیزی نوشت متوجه نشدم چی بود، ازمترجم پرسیدم دارودادگفت:توبروخبرت میکنیم. ساعت10صبح ازپشت بلندگو صدام زدندوقتی رفتم،مرا بردند طبقه دوم اردوگاه دریک زندان انفرادی وآنچنان باکابل و...که هنگام بازگشت دیگرنتوانستم کفش بپوشم به سختی پاروی زمین میگذاشتم وکفشهایم رابدست گرفتم...ووقتی برگشتم بچه هاکه فکرمی کردندمرابه شهربردند والان برایشان داروآوردم،بدن مراکه دیدند،همه فهمیدندکه مراجعه به دکترنتیجه اش این می شود.</a:t>
            </a:r>
            <a:endParaRPr lang="en-US" dirty="0">
              <a:solidFill>
                <a:schemeClr val="tx1"/>
              </a:solidFill>
            </a:endParaRPr>
          </a:p>
        </p:txBody>
      </p:sp>
      <p:pic>
        <p:nvPicPr>
          <p:cNvPr id="10" name="Picture 9"/>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5973288"/>
            <a:ext cx="744311" cy="884712"/>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
        <p:nvSpPr>
          <p:cNvPr id="11" name="Cloud Callout 10"/>
          <p:cNvSpPr/>
          <p:nvPr/>
        </p:nvSpPr>
        <p:spPr>
          <a:xfrm>
            <a:off x="0" y="0"/>
            <a:ext cx="4880758" cy="5925787"/>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3600" dirty="0" smtClean="0">
              <a:solidFill>
                <a:schemeClr val="tx1"/>
              </a:solidFill>
              <a:cs typeface="B Titr" pitchFamily="2" charset="-78"/>
            </a:endParaRPr>
          </a:p>
          <a:p>
            <a:pPr algn="ctr" rtl="1"/>
            <a:r>
              <a:rPr lang="fa-IR" sz="3600" dirty="0" smtClean="0">
                <a:solidFill>
                  <a:schemeClr val="tx1"/>
                </a:solidFill>
                <a:cs typeface="B Titr" pitchFamily="2" charset="-78"/>
              </a:rPr>
              <a:t>آزادگان ما</a:t>
            </a:r>
          </a:p>
          <a:p>
            <a:pPr algn="ctr"/>
            <a:r>
              <a:rPr lang="fa-IR" sz="3600" dirty="0" smtClean="0">
                <a:solidFill>
                  <a:srgbClr val="FF0000"/>
                </a:solidFill>
                <a:cs typeface="B Titr" pitchFamily="2" charset="-78"/>
              </a:rPr>
              <a:t>وارثان</a:t>
            </a:r>
            <a:r>
              <a:rPr lang="fa-IR" sz="3600" dirty="0" smtClean="0">
                <a:solidFill>
                  <a:schemeClr val="tx1"/>
                </a:solidFill>
                <a:cs typeface="B Titr" pitchFamily="2" charset="-78"/>
              </a:rPr>
              <a:t> </a:t>
            </a:r>
            <a:r>
              <a:rPr lang="fa-IR" sz="3600" dirty="0" smtClean="0">
                <a:solidFill>
                  <a:srgbClr val="FF0000"/>
                </a:solidFill>
                <a:cs typeface="B Titr" pitchFamily="2" charset="-78"/>
              </a:rPr>
              <a:t>شهیدان </a:t>
            </a:r>
            <a:r>
              <a:rPr lang="fa-IR" sz="3600" dirty="0" smtClean="0">
                <a:solidFill>
                  <a:schemeClr val="tx1"/>
                </a:solidFill>
                <a:cs typeface="B Titr" pitchFamily="2" charset="-78"/>
              </a:rPr>
              <a:t>هستند</a:t>
            </a:r>
          </a:p>
          <a:p>
            <a:pPr algn="ctr"/>
            <a:r>
              <a:rPr lang="fa-IR" sz="4000" dirty="0" smtClean="0">
                <a:solidFill>
                  <a:srgbClr val="00B0F0"/>
                </a:solidFill>
                <a:cs typeface="B Titr" pitchFamily="2" charset="-78"/>
              </a:rPr>
              <a:t>و</a:t>
            </a:r>
          </a:p>
          <a:p>
            <a:pPr algn="ctr"/>
            <a:r>
              <a:rPr lang="fa-IR" sz="3200" dirty="0" smtClean="0">
                <a:solidFill>
                  <a:srgbClr val="7030A0"/>
                </a:solidFill>
                <a:cs typeface="B Titr" pitchFamily="2" charset="-78"/>
              </a:rPr>
              <a:t>ماندند،تانام</a:t>
            </a:r>
            <a:r>
              <a:rPr lang="fa-IR" sz="2400" dirty="0" smtClean="0">
                <a:solidFill>
                  <a:srgbClr val="7030A0"/>
                </a:solidFill>
                <a:cs typeface="B Titr" pitchFamily="2" charset="-78"/>
              </a:rPr>
              <a:t> </a:t>
            </a:r>
          </a:p>
          <a:p>
            <a:pPr algn="ctr"/>
            <a:r>
              <a:rPr lang="fa-IR" sz="3600" dirty="0" smtClean="0">
                <a:solidFill>
                  <a:srgbClr val="FF0000"/>
                </a:solidFill>
                <a:cs typeface="B Titr" pitchFamily="2" charset="-78"/>
              </a:rPr>
              <a:t>شهیدان</a:t>
            </a:r>
            <a:r>
              <a:rPr lang="fa-IR" sz="2400" dirty="0" smtClean="0">
                <a:solidFill>
                  <a:srgbClr val="FF0000"/>
                </a:solidFill>
                <a:cs typeface="B Titr" pitchFamily="2" charset="-78"/>
              </a:rPr>
              <a:t> </a:t>
            </a:r>
          </a:p>
          <a:p>
            <a:pPr algn="ctr"/>
            <a:r>
              <a:rPr lang="fa-IR" sz="3200" dirty="0" smtClean="0">
                <a:solidFill>
                  <a:srgbClr val="7030A0"/>
                </a:solidFill>
                <a:cs typeface="B Titr" pitchFamily="2" charset="-78"/>
              </a:rPr>
              <a:t>راگرامی </a:t>
            </a:r>
          </a:p>
          <a:p>
            <a:pPr algn="ctr"/>
            <a:r>
              <a:rPr lang="fa-IR" sz="3200" dirty="0" smtClean="0">
                <a:solidFill>
                  <a:srgbClr val="7030A0"/>
                </a:solidFill>
                <a:cs typeface="B Titr" pitchFamily="2" charset="-78"/>
              </a:rPr>
              <a:t>وراهشان راادامه دهند</a:t>
            </a:r>
            <a:r>
              <a:rPr lang="fa-IR" sz="2400" dirty="0" smtClean="0">
                <a:solidFill>
                  <a:srgbClr val="7030A0"/>
                </a:solidFill>
                <a:cs typeface="B Titr" pitchFamily="2" charset="-78"/>
              </a:rPr>
              <a:t>.</a:t>
            </a:r>
            <a:endParaRPr lang="en-US" sz="2400" dirty="0">
              <a:solidFill>
                <a:srgbClr val="7030A0"/>
              </a:solidFill>
              <a:cs typeface="B Titr" pitchFamily="2" charset="-78"/>
            </a:endParaRPr>
          </a:p>
        </p:txBody>
      </p:sp>
    </p:spTree>
    <p:extLst>
      <p:ext uri="{BB962C8B-B14F-4D97-AF65-F5344CB8AC3E}">
        <p14:creationId xmlns:p14="http://schemas.microsoft.com/office/powerpoint/2010/main" xmlns="" val="652732176"/>
      </p:ext>
    </p:extLst>
  </p:cSld>
  <p:clrMapOvr>
    <a:masterClrMapping/>
  </p:clrMapOvr>
  <p:transition advClick="0" advTm="156000">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1286695937\Pictures\Page1.jpg"/>
          <p:cNvPicPr>
            <a:picLocks noChangeAspect="1" noChangeArrowheads="1"/>
          </p:cNvPicPr>
          <p:nvPr/>
        </p:nvPicPr>
        <p:blipFill>
          <a:blip r:embed="rId2"/>
          <a:stretch>
            <a:fillRect/>
          </a:stretch>
        </p:blipFill>
        <p:spPr bwMode="auto">
          <a:xfrm>
            <a:off x="4263242" y="571292"/>
            <a:ext cx="4263241" cy="6279493"/>
          </a:xfrm>
          <a:prstGeom prst="rect">
            <a:avLst/>
          </a:prstGeom>
          <a:noFill/>
        </p:spPr>
      </p:pic>
      <p:sp>
        <p:nvSpPr>
          <p:cNvPr id="7" name="Vertical Scroll 6"/>
          <p:cNvSpPr/>
          <p:nvPr/>
        </p:nvSpPr>
        <p:spPr>
          <a:xfrm>
            <a:off x="8463149" y="0"/>
            <a:ext cx="3728851"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sz="1600" dirty="0" smtClean="0">
              <a:solidFill>
                <a:srgbClr val="FF0000"/>
              </a:solidFill>
              <a:cs typeface="B Titr" pitchFamily="2" charset="-78"/>
            </a:endParaRPr>
          </a:p>
          <a:p>
            <a:pPr algn="ctr" rtl="1"/>
            <a:r>
              <a:rPr lang="fa-IR" sz="1600" dirty="0" smtClean="0">
                <a:solidFill>
                  <a:srgbClr val="FF0000"/>
                </a:solidFill>
                <a:cs typeface="B Titr" pitchFamily="2" charset="-78"/>
              </a:rPr>
              <a:t>گزیده ای ازخاطرات آزاده سرافرازجناب آقای غلامعباس کمالی: </a:t>
            </a:r>
          </a:p>
          <a:p>
            <a:pPr algn="ctr" rtl="1"/>
            <a:r>
              <a:rPr lang="fa-IR" sz="2000" dirty="0" smtClean="0">
                <a:solidFill>
                  <a:srgbClr val="FF0000"/>
                </a:solidFill>
                <a:cs typeface="B Titr" pitchFamily="2" charset="-78"/>
              </a:rPr>
              <a:t>خاطره شماره1</a:t>
            </a:r>
            <a:r>
              <a:rPr lang="fa-IR" sz="2000" dirty="0" smtClean="0">
                <a:solidFill>
                  <a:srgbClr val="7030A0"/>
                </a:solidFill>
                <a:cs typeface="B Nazanin" pitchFamily="2" charset="-78"/>
              </a:rPr>
              <a:t/>
            </a:r>
            <a:br>
              <a:rPr lang="fa-IR" sz="2000" dirty="0" smtClean="0">
                <a:solidFill>
                  <a:srgbClr val="7030A0"/>
                </a:solidFill>
                <a:cs typeface="B Nazanin" pitchFamily="2" charset="-78"/>
              </a:rPr>
            </a:br>
            <a:r>
              <a:rPr lang="fa-IR" sz="2000" dirty="0" smtClean="0">
                <a:solidFill>
                  <a:schemeClr val="tx1"/>
                </a:solidFill>
                <a:cs typeface="B Nazanin" pitchFamily="2" charset="-78"/>
              </a:rPr>
              <a:t>من از60/10/15تا69/5/26یعنی حدود9 سال زندانی بودم وشکلهای مختلف راتجربه کردم.مخصوصاًموصل2که بعدموصل1شدو2. دربین اسراءکمتراز5سال نداشتیم لذادیگر کسی بوی ایران نداشت. یکی از دوستان شوخ طبع می گفت خدایا روز اول که اسیر شدیم گفتیم عیدنوروز60خونه ایم نشد گفتیم61،نشدگفتیم62...یکی ازدوستان دیگرگفت گله گی ازخدانکن.من قول میدم عیدسال70خونه هستی.گفت این گله گی نیست،امیداست.روزی دیدمش گفتم:دیدی اون بنده خدا قولی دادکه عملی شد؟  </a:t>
            </a:r>
            <a:endParaRPr lang="fa-IR" sz="2000" dirty="0" smtClean="0">
              <a:solidFill>
                <a:schemeClr val="tx1"/>
              </a:solidFill>
              <a:cs typeface="B Titr" pitchFamily="2" charset="-78"/>
            </a:endParaRPr>
          </a:p>
        </p:txBody>
      </p:sp>
      <p:sp>
        <p:nvSpPr>
          <p:cNvPr id="9" name="Vertical Scroll 8"/>
          <p:cNvSpPr/>
          <p:nvPr/>
        </p:nvSpPr>
        <p:spPr>
          <a:xfrm>
            <a:off x="0" y="0"/>
            <a:ext cx="3681351" cy="6858000"/>
          </a:xfrm>
          <a:prstGeom prst="vertic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r>
              <a:rPr lang="fa-IR" dirty="0" smtClean="0">
                <a:solidFill>
                  <a:srgbClr val="FF0000"/>
                </a:solidFill>
                <a:cs typeface="B Titr" pitchFamily="2" charset="-78"/>
              </a:rPr>
              <a:t>خاطره شماره2</a:t>
            </a:r>
            <a:r>
              <a:rPr lang="fa-IR" dirty="0" smtClean="0">
                <a:solidFill>
                  <a:srgbClr val="7030A0"/>
                </a:solidFill>
                <a:cs typeface="B Nazanin" pitchFamily="2" charset="-78"/>
              </a:rPr>
              <a:t/>
            </a:r>
            <a:br>
              <a:rPr lang="fa-IR" dirty="0" smtClean="0">
                <a:solidFill>
                  <a:srgbClr val="7030A0"/>
                </a:solidFill>
                <a:cs typeface="B Nazanin" pitchFamily="2" charset="-78"/>
              </a:rPr>
            </a:br>
            <a:r>
              <a:rPr lang="fa-IR" dirty="0" smtClean="0">
                <a:solidFill>
                  <a:schemeClr val="tx1"/>
                </a:solidFill>
                <a:cs typeface="B Nazanin" pitchFamily="2" charset="-78"/>
              </a:rPr>
              <a:t>روز24 مردادوقتی که درروزنامه خو.ندم که قراره زندانیان آزادشوند،کمترکسی باورمی کرد.یک روزدیدم درمقاله روزنامه عراق،ازقول دبیرکل سازمان ملل،گفته بوداگرعراق آتش بس راقبول نکند،باتوجه به اینکه ایران بزرگی کرده وقطعنامه راپذیرفته مااعلام آتش بس اجباری میکنیم کسی باورنمی کردتاروز </a:t>
            </a:r>
            <a:r>
              <a:rPr lang="fa-IR" dirty="0" smtClean="0">
                <a:solidFill>
                  <a:srgbClr val="FF0000"/>
                </a:solidFill>
                <a:cs typeface="B Titr" pitchFamily="2" charset="-78"/>
              </a:rPr>
              <a:t>25مرداد</a:t>
            </a:r>
            <a:r>
              <a:rPr lang="fa-IR" dirty="0" smtClean="0">
                <a:solidFill>
                  <a:schemeClr val="tx1"/>
                </a:solidFill>
                <a:cs typeface="B Nazanin" pitchFamily="2" charset="-78"/>
              </a:rPr>
              <a:t>که نمایندگان آسایشگاهها</a:t>
            </a:r>
            <a:r>
              <a:rPr lang="fa-IR" dirty="0" smtClean="0">
                <a:solidFill>
                  <a:srgbClr val="FF0000"/>
                </a:solidFill>
                <a:cs typeface="B Titr" pitchFamily="2" charset="-78"/>
              </a:rPr>
              <a:t>مژده آزادی</a:t>
            </a:r>
            <a:r>
              <a:rPr lang="fa-IR" dirty="0" smtClean="0">
                <a:solidFill>
                  <a:schemeClr val="tx1"/>
                </a:solidFill>
                <a:cs typeface="B Nazanin" pitchFamily="2" charset="-78"/>
              </a:rPr>
              <a:t> دادند.</a:t>
            </a:r>
            <a:r>
              <a:rPr lang="fa-IR" dirty="0" smtClean="0">
                <a:solidFill>
                  <a:schemeClr val="tx1"/>
                </a:solidFill>
              </a:rPr>
              <a:t>شب مارااز موصل به عراق آوردندوبدون شام وصبحانه،فقط لباس نودادندپوشیدیم حدود4ساعت بعدبه مرزخسروی رسیدیم..لب مرز مردم برای ماهندوانه و...آورده بودند.سپس مأموران همراه باماشینهای صلیب سرخ آمدندوماراسوارکردندوبه ایران برگشتیم.</a:t>
            </a:r>
            <a:r>
              <a:rPr lang="fa-IR" sz="2000" dirty="0" smtClean="0">
                <a:solidFill>
                  <a:srgbClr val="FF0000"/>
                </a:solidFill>
                <a:cs typeface="B Titr" pitchFamily="2" charset="-78"/>
              </a:rPr>
              <a:t>والآن30سال گذشته ولی آن لحظات کجاواین </a:t>
            </a:r>
          </a:p>
          <a:p>
            <a:pPr algn="ctr" rtl="1"/>
            <a:r>
              <a:rPr lang="fa-IR" sz="2000" dirty="0" smtClean="0">
                <a:solidFill>
                  <a:srgbClr val="FF0000"/>
                </a:solidFill>
                <a:cs typeface="B Titr" pitchFamily="2" charset="-78"/>
              </a:rPr>
              <a:t> 30سال کجا؟</a:t>
            </a:r>
          </a:p>
          <a:p>
            <a:pPr algn="ctr" rtl="1"/>
            <a:endParaRPr lang="fa-IR" sz="2000" dirty="0" smtClean="0">
              <a:solidFill>
                <a:srgbClr val="FF0000"/>
              </a:solidFill>
              <a:cs typeface="B Titr" pitchFamily="2" charset="-78"/>
            </a:endParaRPr>
          </a:p>
          <a:p>
            <a:pPr algn="ctr" rtl="1"/>
            <a:endParaRPr lang="fa-IR" sz="20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sz="2400" dirty="0" smtClean="0">
              <a:solidFill>
                <a:srgbClr val="FF0000"/>
              </a:solidFill>
              <a:cs typeface="B Titr" pitchFamily="2" charset="-78"/>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rtl="1"/>
            <a:endParaRPr lang="fa-IR" dirty="0" smtClean="0">
              <a:solidFill>
                <a:schemeClr val="tx1"/>
              </a:solidFill>
            </a:endParaRPr>
          </a:p>
          <a:p>
            <a:pPr algn="ctr"/>
            <a:r>
              <a:rPr lang="fa-IR" sz="1200" dirty="0" smtClean="0">
                <a:solidFill>
                  <a:srgbClr val="FF0000"/>
                </a:solidFill>
                <a:cs typeface="B Titr" pitchFamily="2" charset="-78"/>
              </a:rPr>
              <a:t>والآن30سال گذشته ولی آن لحظات کجاواین </a:t>
            </a:r>
          </a:p>
          <a:p>
            <a:pPr algn="ctr" rtl="1"/>
            <a:r>
              <a:rPr lang="fa-IR" sz="1200" dirty="0" smtClean="0">
                <a:solidFill>
                  <a:srgbClr val="FF0000"/>
                </a:solidFill>
                <a:cs typeface="B Titr" pitchFamily="2" charset="-78"/>
              </a:rPr>
              <a:t> 30سال کجا؟؟؟</a:t>
            </a:r>
          </a:p>
          <a:p>
            <a:pPr algn="ctr" rtl="1"/>
            <a:endParaRPr lang="fa-IR" sz="1200" dirty="0" smtClean="0">
              <a:solidFill>
                <a:schemeClr val="tx1"/>
              </a:solidFill>
              <a:cs typeface="B Nazanin" pitchFamily="2" charset="-78"/>
            </a:endParaRPr>
          </a:p>
          <a:p>
            <a:pPr algn="ctr" rtl="1"/>
            <a:endParaRPr lang="fa-IR" sz="1200" dirty="0" smtClean="0">
              <a:solidFill>
                <a:srgbClr val="7030A0"/>
              </a:solidFill>
              <a:cs typeface="B Nazanin" pitchFamily="2" charset="-78"/>
            </a:endParaRPr>
          </a:p>
          <a:p>
            <a:pPr algn="ctr" rtl="1"/>
            <a:endParaRPr lang="fa-IR" sz="1200" dirty="0" smtClean="0">
              <a:solidFill>
                <a:srgbClr val="7030A0"/>
              </a:solidFill>
              <a:cs typeface="B Nazanin" pitchFamily="2" charset="-78"/>
            </a:endParaRPr>
          </a:p>
          <a:p>
            <a:pPr algn="ctr" rtl="1"/>
            <a:endParaRPr lang="fa-IR" sz="1200" dirty="0" smtClean="0">
              <a:solidFill>
                <a:srgbClr val="7030A0"/>
              </a:solidFill>
              <a:cs typeface="B Nazanin" pitchFamily="2" charset="-78"/>
            </a:endParaRPr>
          </a:p>
          <a:p>
            <a:pPr algn="ctr" rtl="1"/>
            <a:endParaRPr lang="en-US" sz="1200" dirty="0" smtClean="0">
              <a:solidFill>
                <a:srgbClr val="7030A0"/>
              </a:solidFill>
              <a:cs typeface="B Titr" pitchFamily="2" charset="-78"/>
            </a:endParaRPr>
          </a:p>
        </p:txBody>
      </p:sp>
      <p:pic>
        <p:nvPicPr>
          <p:cNvPr id="11" name="Picture 2" descr="C:\Users\1286695937\Desktop\IMG-20200803-WA0002.jpg"/>
          <p:cNvPicPr>
            <a:picLocks noChangeAspect="1" noChangeArrowheads="1"/>
          </p:cNvPicPr>
          <p:nvPr/>
        </p:nvPicPr>
        <p:blipFill>
          <a:blip r:embed="rId3"/>
          <a:srcRect/>
          <a:stretch>
            <a:fillRect/>
          </a:stretch>
        </p:blipFill>
        <p:spPr bwMode="auto">
          <a:xfrm>
            <a:off x="11625942" y="6127668"/>
            <a:ext cx="566057" cy="730332"/>
          </a:xfrm>
          <a:prstGeom prst="rect">
            <a:avLst/>
          </a:prstGeom>
          <a:noFill/>
        </p:spPr>
      </p:pic>
      <p:pic>
        <p:nvPicPr>
          <p:cNvPr id="13" name="Picture 12"/>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6002657"/>
            <a:ext cx="712519" cy="855343"/>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Tree>
    <p:extLst>
      <p:ext uri="{BB962C8B-B14F-4D97-AF65-F5344CB8AC3E}">
        <p14:creationId xmlns:p14="http://schemas.microsoft.com/office/powerpoint/2010/main" xmlns="" val="2741602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2929</TotalTime>
  <Words>1876</Words>
  <Application>Microsoft Office PowerPoint</Application>
  <PresentationFormat>Custom</PresentationFormat>
  <Paragraphs>237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SharifCo</dc:creator>
  <cp:lastModifiedBy>Efat Abuhidari</cp:lastModifiedBy>
  <cp:revision>707</cp:revision>
  <dcterms:created xsi:type="dcterms:W3CDTF">2020-06-29T16:51:17Z</dcterms:created>
  <dcterms:modified xsi:type="dcterms:W3CDTF">2020-08-04T07:50:42Z</dcterms:modified>
</cp:coreProperties>
</file>